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96" r:id="rId3"/>
    <p:sldId id="298" r:id="rId4"/>
    <p:sldId id="263" r:id="rId5"/>
    <p:sldId id="288" r:id="rId6"/>
    <p:sldId id="289" r:id="rId7"/>
    <p:sldId id="290" r:id="rId8"/>
    <p:sldId id="258" r:id="rId9"/>
    <p:sldId id="257" r:id="rId10"/>
    <p:sldId id="260" r:id="rId11"/>
    <p:sldId id="259" r:id="rId12"/>
    <p:sldId id="291" r:id="rId13"/>
    <p:sldId id="276" r:id="rId14"/>
    <p:sldId id="316" r:id="rId15"/>
    <p:sldId id="277" r:id="rId16"/>
    <p:sldId id="278" r:id="rId17"/>
    <p:sldId id="279" r:id="rId18"/>
    <p:sldId id="280" r:id="rId19"/>
    <p:sldId id="282" r:id="rId20"/>
    <p:sldId id="285" r:id="rId21"/>
    <p:sldId id="300" r:id="rId22"/>
    <p:sldId id="287" r:id="rId23"/>
    <p:sldId id="307" r:id="rId24"/>
    <p:sldId id="303" r:id="rId25"/>
    <p:sldId id="308" r:id="rId26"/>
    <p:sldId id="292" r:id="rId27"/>
    <p:sldId id="309" r:id="rId28"/>
    <p:sldId id="310" r:id="rId29"/>
    <p:sldId id="311" r:id="rId30"/>
    <p:sldId id="312" r:id="rId31"/>
    <p:sldId id="299" r:id="rId32"/>
    <p:sldId id="313" r:id="rId33"/>
    <p:sldId id="302" r:id="rId34"/>
    <p:sldId id="314" r:id="rId35"/>
    <p:sldId id="304" r:id="rId36"/>
    <p:sldId id="305" r:id="rId37"/>
    <p:sldId id="306" r:id="rId38"/>
    <p:sldId id="315" r:id="rId39"/>
    <p:sldId id="271" r:id="rId40"/>
    <p:sldId id="293" r:id="rId41"/>
    <p:sldId id="294" r:id="rId42"/>
    <p:sldId id="295" r:id="rId43"/>
    <p:sldId id="272" r:id="rId44"/>
    <p:sldId id="273" r:id="rId45"/>
    <p:sldId id="274" r:id="rId46"/>
    <p:sldId id="318" r:id="rId47"/>
    <p:sldId id="270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CC7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312" autoAdjust="0"/>
    <p:restoredTop sz="94660"/>
  </p:normalViewPr>
  <p:slideViewPr>
    <p:cSldViewPr snapToGrid="0">
      <p:cViewPr varScale="1">
        <p:scale>
          <a:sx n="96" d="100"/>
          <a:sy n="96" d="100"/>
        </p:scale>
        <p:origin x="84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A61243-0A99-4F15-ACD6-E09BA6A28CCF}" type="doc">
      <dgm:prSet loTypeId="urn:microsoft.com/office/officeart/2005/8/layout/vList6" loCatId="process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pPr latinLnBrk="1"/>
          <a:endParaRPr lang="ko-KR" altLang="en-US"/>
        </a:p>
      </dgm:t>
    </dgm:pt>
    <dgm:pt modelId="{D3F9A96F-D3D8-4F6E-9759-C5866ECA458D}">
      <dgm:prSet phldrT="[텍스트]"/>
      <dgm:spPr/>
      <dgm:t>
        <a:bodyPr/>
        <a:lstStyle/>
        <a:p>
          <a:pPr latinLnBrk="1"/>
          <a:r>
            <a:rPr lang="ko-KR" altLang="en-US"/>
            <a:t>긍정</a:t>
          </a:r>
          <a:endParaRPr lang="ko-KR" altLang="en-US" dirty="0"/>
        </a:p>
      </dgm:t>
    </dgm:pt>
    <dgm:pt modelId="{30C13829-B724-40AF-A7CC-8CA3DB4BBF42}" type="parTrans" cxnId="{0E133328-F286-43ED-A85A-22AD946A67BA}">
      <dgm:prSet/>
      <dgm:spPr/>
      <dgm:t>
        <a:bodyPr/>
        <a:lstStyle/>
        <a:p>
          <a:pPr latinLnBrk="1"/>
          <a:endParaRPr lang="ko-KR" altLang="en-US"/>
        </a:p>
      </dgm:t>
    </dgm:pt>
    <dgm:pt modelId="{D8AEFE2A-4A05-4F05-A252-2F7EAAC16BC3}" type="sibTrans" cxnId="{0E133328-F286-43ED-A85A-22AD946A67BA}">
      <dgm:prSet/>
      <dgm:spPr/>
      <dgm:t>
        <a:bodyPr/>
        <a:lstStyle/>
        <a:p>
          <a:pPr latinLnBrk="1"/>
          <a:endParaRPr lang="ko-KR" altLang="en-US"/>
        </a:p>
      </dgm:t>
    </dgm:pt>
    <dgm:pt modelId="{D0CF9232-CF34-4077-A73F-E4D719B3DEB9}">
      <dgm:prSet phldrT="[텍스트]"/>
      <dgm:spPr/>
      <dgm:t>
        <a:bodyPr/>
        <a:lstStyle/>
        <a:p>
          <a:pPr latinLnBrk="1"/>
          <a:r>
            <a:rPr lang="ko-KR" altLang="en-US" dirty="0"/>
            <a:t>년도에 따른 영아사망률과 출생 전후</a:t>
          </a:r>
        </a:p>
      </dgm:t>
    </dgm:pt>
    <dgm:pt modelId="{7B1A1189-338F-455B-82F3-07B9272BB372}" type="parTrans" cxnId="{58067DE1-275B-4A6A-820C-754914E5E136}">
      <dgm:prSet/>
      <dgm:spPr/>
      <dgm:t>
        <a:bodyPr/>
        <a:lstStyle/>
        <a:p>
          <a:pPr latinLnBrk="1"/>
          <a:endParaRPr lang="ko-KR" altLang="en-US"/>
        </a:p>
      </dgm:t>
    </dgm:pt>
    <dgm:pt modelId="{72D2E3FE-9D68-4F6D-A5BC-092B256D99EC}" type="sibTrans" cxnId="{58067DE1-275B-4A6A-820C-754914E5E136}">
      <dgm:prSet/>
      <dgm:spPr/>
      <dgm:t>
        <a:bodyPr/>
        <a:lstStyle/>
        <a:p>
          <a:pPr latinLnBrk="1"/>
          <a:endParaRPr lang="ko-KR" altLang="en-US"/>
        </a:p>
      </dgm:t>
    </dgm:pt>
    <dgm:pt modelId="{7FD2E985-A1E4-432E-8594-212DF43C8ADE}">
      <dgm:prSet phldrT="[텍스트]"/>
      <dgm:spPr/>
      <dgm:t>
        <a:bodyPr/>
        <a:lstStyle/>
        <a:p>
          <a:pPr latinLnBrk="1"/>
          <a:r>
            <a:rPr lang="ko-KR" altLang="en-US"/>
            <a:t>부정</a:t>
          </a:r>
          <a:endParaRPr lang="ko-KR" altLang="en-US" dirty="0"/>
        </a:p>
      </dgm:t>
    </dgm:pt>
    <dgm:pt modelId="{A6C460FF-0363-47AB-B284-C10CC95F2BEB}" type="parTrans" cxnId="{514F9588-172B-4B87-B503-6CD64ADD645E}">
      <dgm:prSet/>
      <dgm:spPr/>
      <dgm:t>
        <a:bodyPr/>
        <a:lstStyle/>
        <a:p>
          <a:pPr latinLnBrk="1"/>
          <a:endParaRPr lang="ko-KR" altLang="en-US"/>
        </a:p>
      </dgm:t>
    </dgm:pt>
    <dgm:pt modelId="{81BAF518-F7C8-4144-B208-954483E2A28E}" type="sibTrans" cxnId="{514F9588-172B-4B87-B503-6CD64ADD645E}">
      <dgm:prSet/>
      <dgm:spPr/>
      <dgm:t>
        <a:bodyPr/>
        <a:lstStyle/>
        <a:p>
          <a:pPr latinLnBrk="1"/>
          <a:endParaRPr lang="ko-KR" altLang="en-US"/>
        </a:p>
      </dgm:t>
    </dgm:pt>
    <dgm:pt modelId="{258F4E66-9F19-4F52-AA07-705E886751EA}">
      <dgm:prSet phldrT="[텍스트]"/>
      <dgm:spPr/>
      <dgm:t>
        <a:bodyPr/>
        <a:lstStyle/>
        <a:p>
          <a:pPr latinLnBrk="1"/>
          <a:r>
            <a:rPr lang="ko-KR" altLang="en-US" dirty="0"/>
            <a:t>년도에 따른 </a:t>
          </a:r>
          <a:r>
            <a:rPr lang="ko-KR" altLang="en-US" dirty="0" err="1"/>
            <a:t>저체중아</a:t>
          </a:r>
          <a:r>
            <a:rPr lang="ko-KR" altLang="en-US" dirty="0"/>
            <a:t> 비율</a:t>
          </a:r>
        </a:p>
      </dgm:t>
    </dgm:pt>
    <dgm:pt modelId="{DA481004-D8AE-4B92-82AB-7A82F865E387}" type="parTrans" cxnId="{C83AEE01-1644-457F-A389-ABB4F47C05DE}">
      <dgm:prSet/>
      <dgm:spPr/>
      <dgm:t>
        <a:bodyPr/>
        <a:lstStyle/>
        <a:p>
          <a:pPr latinLnBrk="1"/>
          <a:endParaRPr lang="ko-KR" altLang="en-US"/>
        </a:p>
      </dgm:t>
    </dgm:pt>
    <dgm:pt modelId="{FA2DE3FF-57BC-4F55-96FB-4610669A47BA}" type="sibTrans" cxnId="{C83AEE01-1644-457F-A389-ABB4F47C05DE}">
      <dgm:prSet/>
      <dgm:spPr/>
      <dgm:t>
        <a:bodyPr/>
        <a:lstStyle/>
        <a:p>
          <a:pPr latinLnBrk="1"/>
          <a:endParaRPr lang="ko-KR" altLang="en-US"/>
        </a:p>
      </dgm:t>
    </dgm:pt>
    <dgm:pt modelId="{D37B743E-D9F0-42D1-A362-2B31F7809ECD}">
      <dgm:prSet phldrT="[텍스트]"/>
      <dgm:spPr/>
      <dgm:t>
        <a:bodyPr/>
        <a:lstStyle/>
        <a:p>
          <a:pPr latinLnBrk="1"/>
          <a:r>
            <a:rPr lang="ko-KR" altLang="en-US" dirty="0"/>
            <a:t>앞으로 태어날 아기에 대한 </a:t>
          </a:r>
          <a:r>
            <a:rPr lang="ko-KR" altLang="en-US" dirty="0" err="1"/>
            <a:t>생존력을</a:t>
          </a:r>
          <a:r>
            <a:rPr lang="ko-KR" altLang="en-US" dirty="0"/>
            <a:t> 지킬 </a:t>
          </a:r>
          <a:r>
            <a:rPr lang="ko-KR" altLang="en-US" b="1" dirty="0"/>
            <a:t>보건 환경이 </a:t>
          </a:r>
          <a:r>
            <a:rPr lang="ko-KR" altLang="en-US" b="1" dirty="0" err="1"/>
            <a:t>갖추어져</a:t>
          </a:r>
          <a:r>
            <a:rPr lang="ko-KR" altLang="en-US" b="1" dirty="0"/>
            <a:t> 있다</a:t>
          </a:r>
          <a:r>
            <a:rPr lang="en-US" altLang="ko-KR" b="1" dirty="0"/>
            <a:t>.</a:t>
          </a:r>
          <a:endParaRPr lang="ko-KR" altLang="en-US" dirty="0"/>
        </a:p>
      </dgm:t>
    </dgm:pt>
    <dgm:pt modelId="{9A078667-5F5E-4AF2-9B5D-B93AF9862434}" type="parTrans" cxnId="{FC08AC59-6CE3-4025-BECE-870220EE46AC}">
      <dgm:prSet/>
      <dgm:spPr/>
      <dgm:t>
        <a:bodyPr/>
        <a:lstStyle/>
        <a:p>
          <a:pPr latinLnBrk="1"/>
          <a:endParaRPr lang="ko-KR" altLang="en-US"/>
        </a:p>
      </dgm:t>
    </dgm:pt>
    <dgm:pt modelId="{076904DF-E696-4AF0-8335-21335B93BB87}" type="sibTrans" cxnId="{FC08AC59-6CE3-4025-BECE-870220EE46AC}">
      <dgm:prSet/>
      <dgm:spPr/>
      <dgm:t>
        <a:bodyPr/>
        <a:lstStyle/>
        <a:p>
          <a:pPr latinLnBrk="1"/>
          <a:endParaRPr lang="ko-KR" altLang="en-US"/>
        </a:p>
      </dgm:t>
    </dgm:pt>
    <dgm:pt modelId="{4E07FEDF-9B78-4377-8278-E44271A621FF}">
      <dgm:prSet phldrT="[텍스트]"/>
      <dgm:spPr/>
      <dgm:t>
        <a:bodyPr/>
        <a:lstStyle/>
        <a:p>
          <a:pPr latinLnBrk="1"/>
          <a:r>
            <a:rPr lang="ko-KR" altLang="en-US" dirty="0"/>
            <a:t>시간이 흐름에 따라 태어나는 아기의 출생 시 </a:t>
          </a:r>
          <a:r>
            <a:rPr lang="ko-KR" altLang="en-US" b="1" dirty="0"/>
            <a:t>건강 상태가 좋지 않다</a:t>
          </a:r>
          <a:r>
            <a:rPr lang="en-US" altLang="ko-KR" b="1" dirty="0"/>
            <a:t>.</a:t>
          </a:r>
          <a:endParaRPr lang="ko-KR" altLang="en-US" dirty="0"/>
        </a:p>
      </dgm:t>
    </dgm:pt>
    <dgm:pt modelId="{38CC3F2B-44DC-4380-828B-1BD3D39D8062}" type="parTrans" cxnId="{A1DDA041-7879-4C5F-9305-A105CEA3E61F}">
      <dgm:prSet/>
      <dgm:spPr/>
      <dgm:t>
        <a:bodyPr/>
        <a:lstStyle/>
        <a:p>
          <a:pPr latinLnBrk="1"/>
          <a:endParaRPr lang="ko-KR" altLang="en-US"/>
        </a:p>
      </dgm:t>
    </dgm:pt>
    <dgm:pt modelId="{120B25B2-5594-4498-9F86-235DE7838BD0}" type="sibTrans" cxnId="{A1DDA041-7879-4C5F-9305-A105CEA3E61F}">
      <dgm:prSet/>
      <dgm:spPr/>
      <dgm:t>
        <a:bodyPr/>
        <a:lstStyle/>
        <a:p>
          <a:pPr latinLnBrk="1"/>
          <a:endParaRPr lang="ko-KR" altLang="en-US"/>
        </a:p>
      </dgm:t>
    </dgm:pt>
    <dgm:pt modelId="{ADCA3A0D-18CA-40E0-8C91-AA7FA1ABE13A}" type="pres">
      <dgm:prSet presAssocID="{70A61243-0A99-4F15-ACD6-E09BA6A28CCF}" presName="Name0" presStyleCnt="0">
        <dgm:presLayoutVars>
          <dgm:dir/>
          <dgm:animLvl val="lvl"/>
          <dgm:resizeHandles/>
        </dgm:presLayoutVars>
      </dgm:prSet>
      <dgm:spPr/>
    </dgm:pt>
    <dgm:pt modelId="{377D86DB-B8B5-458B-ACB6-ADB8264482F1}" type="pres">
      <dgm:prSet presAssocID="{D3F9A96F-D3D8-4F6E-9759-C5866ECA458D}" presName="linNode" presStyleCnt="0"/>
      <dgm:spPr/>
    </dgm:pt>
    <dgm:pt modelId="{6A24F090-DF0B-4720-A56B-5F67483CA252}" type="pres">
      <dgm:prSet presAssocID="{D3F9A96F-D3D8-4F6E-9759-C5866ECA458D}" presName="parentShp" presStyleLbl="node1" presStyleIdx="0" presStyleCnt="2" custScaleX="70382" custScaleY="76722">
        <dgm:presLayoutVars>
          <dgm:bulletEnabled val="1"/>
        </dgm:presLayoutVars>
      </dgm:prSet>
      <dgm:spPr/>
    </dgm:pt>
    <dgm:pt modelId="{84AE1C4A-3977-4F5B-940B-336487BCCC9A}" type="pres">
      <dgm:prSet presAssocID="{D3F9A96F-D3D8-4F6E-9759-C5866ECA458D}" presName="childShp" presStyleLbl="bgAccFollowNode1" presStyleIdx="0" presStyleCnt="2">
        <dgm:presLayoutVars>
          <dgm:bulletEnabled val="1"/>
        </dgm:presLayoutVars>
      </dgm:prSet>
      <dgm:spPr/>
    </dgm:pt>
    <dgm:pt modelId="{0178524A-9A59-4577-A2E4-6DE4E24C3ACA}" type="pres">
      <dgm:prSet presAssocID="{D8AEFE2A-4A05-4F05-A252-2F7EAAC16BC3}" presName="spacing" presStyleCnt="0"/>
      <dgm:spPr/>
    </dgm:pt>
    <dgm:pt modelId="{B35773FA-8AFC-4D81-8BD5-C3AE855B17CF}" type="pres">
      <dgm:prSet presAssocID="{7FD2E985-A1E4-432E-8594-212DF43C8ADE}" presName="linNode" presStyleCnt="0"/>
      <dgm:spPr/>
    </dgm:pt>
    <dgm:pt modelId="{241EE315-B2DE-4363-B837-8C034603FAA5}" type="pres">
      <dgm:prSet presAssocID="{7FD2E985-A1E4-432E-8594-212DF43C8ADE}" presName="parentShp" presStyleLbl="node1" presStyleIdx="1" presStyleCnt="2" custScaleX="69745" custScaleY="78536">
        <dgm:presLayoutVars>
          <dgm:bulletEnabled val="1"/>
        </dgm:presLayoutVars>
      </dgm:prSet>
      <dgm:spPr/>
    </dgm:pt>
    <dgm:pt modelId="{2EB075BD-EC31-42AA-88F4-EF1BB1746F50}" type="pres">
      <dgm:prSet presAssocID="{7FD2E985-A1E4-432E-8594-212DF43C8ADE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C83AEE01-1644-457F-A389-ABB4F47C05DE}" srcId="{7FD2E985-A1E4-432E-8594-212DF43C8ADE}" destId="{258F4E66-9F19-4F52-AA07-705E886751EA}" srcOrd="0" destOrd="0" parTransId="{DA481004-D8AE-4B92-82AB-7A82F865E387}" sibTransId="{FA2DE3FF-57BC-4F55-96FB-4610669A47BA}"/>
    <dgm:cxn modelId="{0E133328-F286-43ED-A85A-22AD946A67BA}" srcId="{70A61243-0A99-4F15-ACD6-E09BA6A28CCF}" destId="{D3F9A96F-D3D8-4F6E-9759-C5866ECA458D}" srcOrd="0" destOrd="0" parTransId="{30C13829-B724-40AF-A7CC-8CA3DB4BBF42}" sibTransId="{D8AEFE2A-4A05-4F05-A252-2F7EAAC16BC3}"/>
    <dgm:cxn modelId="{5E87B02B-8998-4A4F-BF1E-FC5FEA59A231}" type="presOf" srcId="{258F4E66-9F19-4F52-AA07-705E886751EA}" destId="{2EB075BD-EC31-42AA-88F4-EF1BB1746F50}" srcOrd="0" destOrd="0" presId="urn:microsoft.com/office/officeart/2005/8/layout/vList6"/>
    <dgm:cxn modelId="{4F5D433B-F6E5-4399-BFB8-820C83D73AD0}" type="presOf" srcId="{D37B743E-D9F0-42D1-A362-2B31F7809ECD}" destId="{84AE1C4A-3977-4F5B-940B-336487BCCC9A}" srcOrd="0" destOrd="1" presId="urn:microsoft.com/office/officeart/2005/8/layout/vList6"/>
    <dgm:cxn modelId="{A1DDA041-7879-4C5F-9305-A105CEA3E61F}" srcId="{7FD2E985-A1E4-432E-8594-212DF43C8ADE}" destId="{4E07FEDF-9B78-4377-8278-E44271A621FF}" srcOrd="1" destOrd="0" parTransId="{38CC3F2B-44DC-4380-828B-1BD3D39D8062}" sibTransId="{120B25B2-5594-4498-9F86-235DE7838BD0}"/>
    <dgm:cxn modelId="{880AF351-46C1-4C74-8A5D-1F49D497CA4A}" type="presOf" srcId="{4E07FEDF-9B78-4377-8278-E44271A621FF}" destId="{2EB075BD-EC31-42AA-88F4-EF1BB1746F50}" srcOrd="0" destOrd="1" presId="urn:microsoft.com/office/officeart/2005/8/layout/vList6"/>
    <dgm:cxn modelId="{E18E1A73-D03A-4EE1-99C0-97D509AD2EB1}" type="presOf" srcId="{D3F9A96F-D3D8-4F6E-9759-C5866ECA458D}" destId="{6A24F090-DF0B-4720-A56B-5F67483CA252}" srcOrd="0" destOrd="0" presId="urn:microsoft.com/office/officeart/2005/8/layout/vList6"/>
    <dgm:cxn modelId="{FC08AC59-6CE3-4025-BECE-870220EE46AC}" srcId="{D3F9A96F-D3D8-4F6E-9759-C5866ECA458D}" destId="{D37B743E-D9F0-42D1-A362-2B31F7809ECD}" srcOrd="1" destOrd="0" parTransId="{9A078667-5F5E-4AF2-9B5D-B93AF9862434}" sibTransId="{076904DF-E696-4AF0-8335-21335B93BB87}"/>
    <dgm:cxn modelId="{514F9588-172B-4B87-B503-6CD64ADD645E}" srcId="{70A61243-0A99-4F15-ACD6-E09BA6A28CCF}" destId="{7FD2E985-A1E4-432E-8594-212DF43C8ADE}" srcOrd="1" destOrd="0" parTransId="{A6C460FF-0363-47AB-B284-C10CC95F2BEB}" sibTransId="{81BAF518-F7C8-4144-B208-954483E2A28E}"/>
    <dgm:cxn modelId="{D73335CB-3B81-461E-B3C9-7CFE9E0E4C85}" type="presOf" srcId="{D0CF9232-CF34-4077-A73F-E4D719B3DEB9}" destId="{84AE1C4A-3977-4F5B-940B-336487BCCC9A}" srcOrd="0" destOrd="0" presId="urn:microsoft.com/office/officeart/2005/8/layout/vList6"/>
    <dgm:cxn modelId="{9E510DD0-18B2-41E9-AE95-E857FE0E8E80}" type="presOf" srcId="{70A61243-0A99-4F15-ACD6-E09BA6A28CCF}" destId="{ADCA3A0D-18CA-40E0-8C91-AA7FA1ABE13A}" srcOrd="0" destOrd="0" presId="urn:microsoft.com/office/officeart/2005/8/layout/vList6"/>
    <dgm:cxn modelId="{58067DE1-275B-4A6A-820C-754914E5E136}" srcId="{D3F9A96F-D3D8-4F6E-9759-C5866ECA458D}" destId="{D0CF9232-CF34-4077-A73F-E4D719B3DEB9}" srcOrd="0" destOrd="0" parTransId="{7B1A1189-338F-455B-82F3-07B9272BB372}" sibTransId="{72D2E3FE-9D68-4F6D-A5BC-092B256D99EC}"/>
    <dgm:cxn modelId="{92588AEE-1551-4DF4-8AC0-3E238239428E}" type="presOf" srcId="{7FD2E985-A1E4-432E-8594-212DF43C8ADE}" destId="{241EE315-B2DE-4363-B837-8C034603FAA5}" srcOrd="0" destOrd="0" presId="urn:microsoft.com/office/officeart/2005/8/layout/vList6"/>
    <dgm:cxn modelId="{14A3B75F-29FE-4F68-A32B-5664D2B1977E}" type="presParOf" srcId="{ADCA3A0D-18CA-40E0-8C91-AA7FA1ABE13A}" destId="{377D86DB-B8B5-458B-ACB6-ADB8264482F1}" srcOrd="0" destOrd="0" presId="urn:microsoft.com/office/officeart/2005/8/layout/vList6"/>
    <dgm:cxn modelId="{71BEE794-F7A2-46DB-BCA2-157D714994A9}" type="presParOf" srcId="{377D86DB-B8B5-458B-ACB6-ADB8264482F1}" destId="{6A24F090-DF0B-4720-A56B-5F67483CA252}" srcOrd="0" destOrd="0" presId="urn:microsoft.com/office/officeart/2005/8/layout/vList6"/>
    <dgm:cxn modelId="{24D03448-56B9-4EBB-B2A0-6D5AAC4E58FC}" type="presParOf" srcId="{377D86DB-B8B5-458B-ACB6-ADB8264482F1}" destId="{84AE1C4A-3977-4F5B-940B-336487BCCC9A}" srcOrd="1" destOrd="0" presId="urn:microsoft.com/office/officeart/2005/8/layout/vList6"/>
    <dgm:cxn modelId="{9980B346-419D-49B6-9B0A-A63156455114}" type="presParOf" srcId="{ADCA3A0D-18CA-40E0-8C91-AA7FA1ABE13A}" destId="{0178524A-9A59-4577-A2E4-6DE4E24C3ACA}" srcOrd="1" destOrd="0" presId="urn:microsoft.com/office/officeart/2005/8/layout/vList6"/>
    <dgm:cxn modelId="{90129028-5FA2-4B22-894D-E1EFB4ACE1A7}" type="presParOf" srcId="{ADCA3A0D-18CA-40E0-8C91-AA7FA1ABE13A}" destId="{B35773FA-8AFC-4D81-8BD5-C3AE855B17CF}" srcOrd="2" destOrd="0" presId="urn:microsoft.com/office/officeart/2005/8/layout/vList6"/>
    <dgm:cxn modelId="{F321944F-8C17-4FEA-B3B7-8245359AD84E}" type="presParOf" srcId="{B35773FA-8AFC-4D81-8BD5-C3AE855B17CF}" destId="{241EE315-B2DE-4363-B837-8C034603FAA5}" srcOrd="0" destOrd="0" presId="urn:microsoft.com/office/officeart/2005/8/layout/vList6"/>
    <dgm:cxn modelId="{70C844CF-76A0-4F7F-B745-A2FB20B2F28C}" type="presParOf" srcId="{B35773FA-8AFC-4D81-8BD5-C3AE855B17CF}" destId="{2EB075BD-EC31-42AA-88F4-EF1BB1746F50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647310-82B9-41C0-909F-2C18E69AD1AD}" type="doc">
      <dgm:prSet loTypeId="urn:microsoft.com/office/officeart/2005/8/layout/vProcess5" loCatId="process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pPr latinLnBrk="1"/>
          <a:endParaRPr lang="ko-KR" altLang="en-US"/>
        </a:p>
      </dgm:t>
    </dgm:pt>
    <dgm:pt modelId="{D9D07CF3-17E2-4086-AEC3-65D161928341}">
      <dgm:prSet phldrT="[텍스트]"/>
      <dgm:spPr/>
      <dgm:t>
        <a:bodyPr/>
        <a:lstStyle/>
        <a:p>
          <a:pPr algn="ctr" latinLnBrk="1">
            <a:buAutoNum type="arabicParenR"/>
          </a:pPr>
          <a:r>
            <a:rPr lang="ko-KR" altLang="en-US" dirty="0"/>
            <a:t>영유아 인구 분포의 감소 </a:t>
          </a:r>
          <a:br>
            <a:rPr lang="en-US" altLang="ko-KR" dirty="0"/>
          </a:br>
          <a:r>
            <a:rPr lang="en-US" altLang="ko-KR" dirty="0"/>
            <a:t>+ </a:t>
          </a:r>
          <a:r>
            <a:rPr lang="ko-KR" altLang="en-US" dirty="0"/>
            <a:t>출산율의 감소</a:t>
          </a:r>
        </a:p>
      </dgm:t>
    </dgm:pt>
    <dgm:pt modelId="{1BB1018C-0601-4773-9920-D54ABE690CF0}" type="parTrans" cxnId="{CE267E33-495F-4ED6-BE4E-015C15E6E994}">
      <dgm:prSet/>
      <dgm:spPr/>
      <dgm:t>
        <a:bodyPr/>
        <a:lstStyle/>
        <a:p>
          <a:pPr latinLnBrk="1"/>
          <a:endParaRPr lang="ko-KR" altLang="en-US"/>
        </a:p>
      </dgm:t>
    </dgm:pt>
    <dgm:pt modelId="{35C70BE3-5B3D-4AA3-832A-086E4E78BAB8}" type="sibTrans" cxnId="{CE267E33-495F-4ED6-BE4E-015C15E6E994}">
      <dgm:prSet/>
      <dgm:spPr/>
      <dgm:t>
        <a:bodyPr/>
        <a:lstStyle/>
        <a:p>
          <a:pPr latinLnBrk="1"/>
          <a:endParaRPr lang="ko-KR" altLang="en-US"/>
        </a:p>
      </dgm:t>
    </dgm:pt>
    <dgm:pt modelId="{E98C4F7B-1498-4125-B4DC-EF81CBB8C951}">
      <dgm:prSet phldrT="[텍스트]"/>
      <dgm:spPr/>
      <dgm:t>
        <a:bodyPr/>
        <a:lstStyle/>
        <a:p>
          <a:pPr algn="ctr" latinLnBrk="1">
            <a:buAutoNum type="arabicParenR"/>
          </a:pPr>
          <a:r>
            <a:rPr lang="ko-KR" altLang="en-US" dirty="0" err="1"/>
            <a:t>저체중아</a:t>
          </a:r>
          <a:r>
            <a:rPr lang="ko-KR" altLang="en-US" dirty="0"/>
            <a:t> 비율의 증가</a:t>
          </a:r>
        </a:p>
      </dgm:t>
    </dgm:pt>
    <dgm:pt modelId="{4F5C651E-9AEF-4722-9FA1-4B3111AFEF59}" type="parTrans" cxnId="{77B0B4C9-1BB9-4A24-89B9-C73123E542FD}">
      <dgm:prSet/>
      <dgm:spPr/>
      <dgm:t>
        <a:bodyPr/>
        <a:lstStyle/>
        <a:p>
          <a:pPr latinLnBrk="1"/>
          <a:endParaRPr lang="ko-KR" altLang="en-US"/>
        </a:p>
      </dgm:t>
    </dgm:pt>
    <dgm:pt modelId="{4DA1AFC8-1C37-44D1-9952-95A65D196FC4}" type="sibTrans" cxnId="{77B0B4C9-1BB9-4A24-89B9-C73123E542FD}">
      <dgm:prSet/>
      <dgm:spPr/>
      <dgm:t>
        <a:bodyPr/>
        <a:lstStyle/>
        <a:p>
          <a:pPr latinLnBrk="1"/>
          <a:endParaRPr lang="ko-KR" altLang="en-US"/>
        </a:p>
      </dgm:t>
    </dgm:pt>
    <dgm:pt modelId="{EC0525B8-2837-4341-BA48-824F0F1A7D17}">
      <dgm:prSet phldrT="[텍스트]"/>
      <dgm:spPr/>
      <dgm:t>
        <a:bodyPr/>
        <a:lstStyle/>
        <a:p>
          <a:pPr algn="ctr" latinLnBrk="1">
            <a:buAutoNum type="arabicParenR"/>
          </a:pPr>
          <a:r>
            <a:rPr lang="ko-KR" altLang="en-US" dirty="0"/>
            <a:t>의료 분야에서 </a:t>
          </a:r>
          <a:br>
            <a:rPr lang="en-US" altLang="ko-KR" dirty="0"/>
          </a:br>
          <a:r>
            <a:rPr lang="ko-KR" altLang="en-US" dirty="0"/>
            <a:t>신생아 집중 치료 확대 필요</a:t>
          </a:r>
        </a:p>
      </dgm:t>
    </dgm:pt>
    <dgm:pt modelId="{045CA3B1-BBF1-4491-B42F-92297173036C}" type="parTrans" cxnId="{E5D0D14E-2664-40B6-897A-10FE6ECDEA7E}">
      <dgm:prSet/>
      <dgm:spPr/>
      <dgm:t>
        <a:bodyPr/>
        <a:lstStyle/>
        <a:p>
          <a:pPr latinLnBrk="1"/>
          <a:endParaRPr lang="ko-KR" altLang="en-US"/>
        </a:p>
      </dgm:t>
    </dgm:pt>
    <dgm:pt modelId="{AFD23E22-A330-45E6-94C8-177184CA54BC}" type="sibTrans" cxnId="{E5D0D14E-2664-40B6-897A-10FE6ECDEA7E}">
      <dgm:prSet/>
      <dgm:spPr/>
      <dgm:t>
        <a:bodyPr/>
        <a:lstStyle/>
        <a:p>
          <a:pPr latinLnBrk="1"/>
          <a:endParaRPr lang="ko-KR" altLang="en-US"/>
        </a:p>
      </dgm:t>
    </dgm:pt>
    <dgm:pt modelId="{F0A4C4A7-F9D1-498C-B80D-2E798B78B8A1}">
      <dgm:prSet phldrT="[텍스트]"/>
      <dgm:spPr/>
      <dgm:t>
        <a:bodyPr/>
        <a:lstStyle/>
        <a:p>
          <a:pPr algn="ctr" latinLnBrk="1">
            <a:buAutoNum type="arabicParenR"/>
          </a:pPr>
          <a:r>
            <a:rPr lang="ko-KR" altLang="en-US" dirty="0" err="1"/>
            <a:t>출산시</a:t>
          </a:r>
          <a:r>
            <a:rPr lang="ko-KR" altLang="en-US" dirty="0"/>
            <a:t> 초기 치료 대응이 필요한</a:t>
          </a:r>
          <a:br>
            <a:rPr lang="en-US" altLang="ko-KR" dirty="0"/>
          </a:br>
          <a:r>
            <a:rPr lang="ko-KR" altLang="en-US" dirty="0"/>
            <a:t>아이의 수가 증가함</a:t>
          </a:r>
        </a:p>
      </dgm:t>
    </dgm:pt>
    <dgm:pt modelId="{F90F62FD-B55B-4CB3-96EF-E0E2297BC907}" type="parTrans" cxnId="{7CDF8234-26EF-454B-B47B-D8B7A32F8012}">
      <dgm:prSet/>
      <dgm:spPr/>
      <dgm:t>
        <a:bodyPr/>
        <a:lstStyle/>
        <a:p>
          <a:pPr latinLnBrk="1"/>
          <a:endParaRPr lang="ko-KR" altLang="en-US"/>
        </a:p>
      </dgm:t>
    </dgm:pt>
    <dgm:pt modelId="{53BFABCE-68BA-4668-89EB-690E9B87AB1A}" type="sibTrans" cxnId="{7CDF8234-26EF-454B-B47B-D8B7A32F8012}">
      <dgm:prSet/>
      <dgm:spPr/>
      <dgm:t>
        <a:bodyPr/>
        <a:lstStyle/>
        <a:p>
          <a:pPr latinLnBrk="1"/>
          <a:endParaRPr lang="ko-KR" altLang="en-US"/>
        </a:p>
      </dgm:t>
    </dgm:pt>
    <dgm:pt modelId="{5ADD257F-8952-4ED2-AADD-02F477E57131}">
      <dgm:prSet phldrT="[텍스트]" custT="1"/>
      <dgm:spPr/>
      <dgm:t>
        <a:bodyPr/>
        <a:lstStyle/>
        <a:p>
          <a:pPr algn="ctr" latinLnBrk="1">
            <a:buNone/>
          </a:pPr>
          <a:r>
            <a:rPr lang="ko-KR" altLang="en-US" sz="2400" dirty="0">
              <a:highlight>
                <a:srgbClr val="D0CCC7"/>
              </a:highlight>
            </a:rPr>
            <a:t>관련 의료인력의 지원 강화</a:t>
          </a:r>
        </a:p>
      </dgm:t>
    </dgm:pt>
    <dgm:pt modelId="{8024AE48-A4A2-40DF-AE1C-7ACC80F194F5}" type="parTrans" cxnId="{070F539F-E15C-4EA6-B499-9E1165BCBDC2}">
      <dgm:prSet/>
      <dgm:spPr/>
      <dgm:t>
        <a:bodyPr/>
        <a:lstStyle/>
        <a:p>
          <a:pPr latinLnBrk="1"/>
          <a:endParaRPr lang="ko-KR" altLang="en-US"/>
        </a:p>
      </dgm:t>
    </dgm:pt>
    <dgm:pt modelId="{B4274221-14F4-4E98-9505-E476EFDB9826}" type="sibTrans" cxnId="{070F539F-E15C-4EA6-B499-9E1165BCBDC2}">
      <dgm:prSet/>
      <dgm:spPr/>
      <dgm:t>
        <a:bodyPr/>
        <a:lstStyle/>
        <a:p>
          <a:pPr latinLnBrk="1"/>
          <a:endParaRPr lang="ko-KR" altLang="en-US"/>
        </a:p>
      </dgm:t>
    </dgm:pt>
    <dgm:pt modelId="{A061014D-61D0-46A5-B4D2-6F751D6BCF6E}" type="pres">
      <dgm:prSet presAssocID="{DA647310-82B9-41C0-909F-2C18E69AD1AD}" presName="outerComposite" presStyleCnt="0">
        <dgm:presLayoutVars>
          <dgm:chMax val="5"/>
          <dgm:dir/>
          <dgm:resizeHandles val="exact"/>
        </dgm:presLayoutVars>
      </dgm:prSet>
      <dgm:spPr/>
    </dgm:pt>
    <dgm:pt modelId="{3902A68C-2DA3-4EAE-B752-BBB0B0BA744A}" type="pres">
      <dgm:prSet presAssocID="{DA647310-82B9-41C0-909F-2C18E69AD1AD}" presName="dummyMaxCanvas" presStyleCnt="0">
        <dgm:presLayoutVars/>
      </dgm:prSet>
      <dgm:spPr/>
    </dgm:pt>
    <dgm:pt modelId="{91543E9B-28B7-49B3-8A48-683A316D4BC9}" type="pres">
      <dgm:prSet presAssocID="{DA647310-82B9-41C0-909F-2C18E69AD1AD}" presName="FiveNodes_1" presStyleLbl="node1" presStyleIdx="0" presStyleCnt="5">
        <dgm:presLayoutVars>
          <dgm:bulletEnabled val="1"/>
        </dgm:presLayoutVars>
      </dgm:prSet>
      <dgm:spPr/>
    </dgm:pt>
    <dgm:pt modelId="{4EB6F922-0734-4B99-815E-4A14DA87AE8A}" type="pres">
      <dgm:prSet presAssocID="{DA647310-82B9-41C0-909F-2C18E69AD1AD}" presName="FiveNodes_2" presStyleLbl="node1" presStyleIdx="1" presStyleCnt="5">
        <dgm:presLayoutVars>
          <dgm:bulletEnabled val="1"/>
        </dgm:presLayoutVars>
      </dgm:prSet>
      <dgm:spPr/>
    </dgm:pt>
    <dgm:pt modelId="{E8DE38E4-C02C-4E75-BADE-3AED7553AD75}" type="pres">
      <dgm:prSet presAssocID="{DA647310-82B9-41C0-909F-2C18E69AD1AD}" presName="FiveNodes_3" presStyleLbl="node1" presStyleIdx="2" presStyleCnt="5">
        <dgm:presLayoutVars>
          <dgm:bulletEnabled val="1"/>
        </dgm:presLayoutVars>
      </dgm:prSet>
      <dgm:spPr/>
    </dgm:pt>
    <dgm:pt modelId="{C2CD4756-A154-434F-A992-0952D1F837BF}" type="pres">
      <dgm:prSet presAssocID="{DA647310-82B9-41C0-909F-2C18E69AD1AD}" presName="FiveNodes_4" presStyleLbl="node1" presStyleIdx="3" presStyleCnt="5">
        <dgm:presLayoutVars>
          <dgm:bulletEnabled val="1"/>
        </dgm:presLayoutVars>
      </dgm:prSet>
      <dgm:spPr/>
    </dgm:pt>
    <dgm:pt modelId="{9DA234BF-F4D9-4005-9CA6-BC60A9CBB78C}" type="pres">
      <dgm:prSet presAssocID="{DA647310-82B9-41C0-909F-2C18E69AD1AD}" presName="FiveNodes_5" presStyleLbl="node1" presStyleIdx="4" presStyleCnt="5">
        <dgm:presLayoutVars>
          <dgm:bulletEnabled val="1"/>
        </dgm:presLayoutVars>
      </dgm:prSet>
      <dgm:spPr/>
    </dgm:pt>
    <dgm:pt modelId="{1C18829E-C500-4152-97F6-D49D4110FDF9}" type="pres">
      <dgm:prSet presAssocID="{DA647310-82B9-41C0-909F-2C18E69AD1AD}" presName="FiveConn_1-2" presStyleLbl="fgAccFollowNode1" presStyleIdx="0" presStyleCnt="4">
        <dgm:presLayoutVars>
          <dgm:bulletEnabled val="1"/>
        </dgm:presLayoutVars>
      </dgm:prSet>
      <dgm:spPr/>
    </dgm:pt>
    <dgm:pt modelId="{6BFE2B41-0B70-4E7C-933C-49907063FC8C}" type="pres">
      <dgm:prSet presAssocID="{DA647310-82B9-41C0-909F-2C18E69AD1AD}" presName="FiveConn_2-3" presStyleLbl="fgAccFollowNode1" presStyleIdx="1" presStyleCnt="4">
        <dgm:presLayoutVars>
          <dgm:bulletEnabled val="1"/>
        </dgm:presLayoutVars>
      </dgm:prSet>
      <dgm:spPr/>
    </dgm:pt>
    <dgm:pt modelId="{62DAE907-DC33-439D-A180-F94E9E8E1A28}" type="pres">
      <dgm:prSet presAssocID="{DA647310-82B9-41C0-909F-2C18E69AD1AD}" presName="FiveConn_3-4" presStyleLbl="fgAccFollowNode1" presStyleIdx="2" presStyleCnt="4">
        <dgm:presLayoutVars>
          <dgm:bulletEnabled val="1"/>
        </dgm:presLayoutVars>
      </dgm:prSet>
      <dgm:spPr/>
    </dgm:pt>
    <dgm:pt modelId="{572DEC50-9535-45B2-A64E-0B5AF6A5C40D}" type="pres">
      <dgm:prSet presAssocID="{DA647310-82B9-41C0-909F-2C18E69AD1AD}" presName="FiveConn_4-5" presStyleLbl="fgAccFollowNode1" presStyleIdx="3" presStyleCnt="4">
        <dgm:presLayoutVars>
          <dgm:bulletEnabled val="1"/>
        </dgm:presLayoutVars>
      </dgm:prSet>
      <dgm:spPr/>
    </dgm:pt>
    <dgm:pt modelId="{E33D4E9B-CCC4-4505-9281-6A742D1BDBCE}" type="pres">
      <dgm:prSet presAssocID="{DA647310-82B9-41C0-909F-2C18E69AD1AD}" presName="FiveNodes_1_text" presStyleLbl="node1" presStyleIdx="4" presStyleCnt="5">
        <dgm:presLayoutVars>
          <dgm:bulletEnabled val="1"/>
        </dgm:presLayoutVars>
      </dgm:prSet>
      <dgm:spPr/>
    </dgm:pt>
    <dgm:pt modelId="{82D64C67-F7AC-4992-BC03-DDAD90266DBC}" type="pres">
      <dgm:prSet presAssocID="{DA647310-82B9-41C0-909F-2C18E69AD1AD}" presName="FiveNodes_2_text" presStyleLbl="node1" presStyleIdx="4" presStyleCnt="5">
        <dgm:presLayoutVars>
          <dgm:bulletEnabled val="1"/>
        </dgm:presLayoutVars>
      </dgm:prSet>
      <dgm:spPr/>
    </dgm:pt>
    <dgm:pt modelId="{4B495348-1E1F-4E7F-B852-E21DE353C4FC}" type="pres">
      <dgm:prSet presAssocID="{DA647310-82B9-41C0-909F-2C18E69AD1AD}" presName="FiveNodes_3_text" presStyleLbl="node1" presStyleIdx="4" presStyleCnt="5">
        <dgm:presLayoutVars>
          <dgm:bulletEnabled val="1"/>
        </dgm:presLayoutVars>
      </dgm:prSet>
      <dgm:spPr/>
    </dgm:pt>
    <dgm:pt modelId="{ACD10CBD-E788-44B0-AB2B-E61B4BB39578}" type="pres">
      <dgm:prSet presAssocID="{DA647310-82B9-41C0-909F-2C18E69AD1AD}" presName="FiveNodes_4_text" presStyleLbl="node1" presStyleIdx="4" presStyleCnt="5">
        <dgm:presLayoutVars>
          <dgm:bulletEnabled val="1"/>
        </dgm:presLayoutVars>
      </dgm:prSet>
      <dgm:spPr/>
    </dgm:pt>
    <dgm:pt modelId="{96816AE5-FB3E-4D45-AD4C-F8E392D3F80F}" type="pres">
      <dgm:prSet presAssocID="{DA647310-82B9-41C0-909F-2C18E69AD1A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39CC8E11-AA06-48F9-85D7-7E925004D596}" type="presOf" srcId="{D9D07CF3-17E2-4086-AEC3-65D161928341}" destId="{91543E9B-28B7-49B3-8A48-683A316D4BC9}" srcOrd="0" destOrd="0" presId="urn:microsoft.com/office/officeart/2005/8/layout/vProcess5"/>
    <dgm:cxn modelId="{7C104618-74B1-4412-B965-7E97BDE37F2E}" type="presOf" srcId="{AFD23E22-A330-45E6-94C8-177184CA54BC}" destId="{572DEC50-9535-45B2-A64E-0B5AF6A5C40D}" srcOrd="0" destOrd="0" presId="urn:microsoft.com/office/officeart/2005/8/layout/vProcess5"/>
    <dgm:cxn modelId="{F2F0F222-46E0-4432-9C86-A4CE44872A45}" type="presOf" srcId="{EC0525B8-2837-4341-BA48-824F0F1A7D17}" destId="{ACD10CBD-E788-44B0-AB2B-E61B4BB39578}" srcOrd="1" destOrd="0" presId="urn:microsoft.com/office/officeart/2005/8/layout/vProcess5"/>
    <dgm:cxn modelId="{AA910E23-3C17-473C-9922-FD010FAA0E46}" type="presOf" srcId="{E98C4F7B-1498-4125-B4DC-EF81CBB8C951}" destId="{4EB6F922-0734-4B99-815E-4A14DA87AE8A}" srcOrd="0" destOrd="0" presId="urn:microsoft.com/office/officeart/2005/8/layout/vProcess5"/>
    <dgm:cxn modelId="{482C542D-D9EA-40E3-AF9B-37B5F37EA2BD}" type="presOf" srcId="{5ADD257F-8952-4ED2-AADD-02F477E57131}" destId="{96816AE5-FB3E-4D45-AD4C-F8E392D3F80F}" srcOrd="1" destOrd="0" presId="urn:microsoft.com/office/officeart/2005/8/layout/vProcess5"/>
    <dgm:cxn modelId="{6EC0E82E-EE91-49A1-8364-C22D67A2EED4}" type="presOf" srcId="{53BFABCE-68BA-4668-89EB-690E9B87AB1A}" destId="{62DAE907-DC33-439D-A180-F94E9E8E1A28}" srcOrd="0" destOrd="0" presId="urn:microsoft.com/office/officeart/2005/8/layout/vProcess5"/>
    <dgm:cxn modelId="{A2E5EE30-4A30-46E8-AB6D-845738826383}" type="presOf" srcId="{EC0525B8-2837-4341-BA48-824F0F1A7D17}" destId="{C2CD4756-A154-434F-A992-0952D1F837BF}" srcOrd="0" destOrd="0" presId="urn:microsoft.com/office/officeart/2005/8/layout/vProcess5"/>
    <dgm:cxn modelId="{A7F9B032-D242-49C5-A9F7-81F05FA1C22A}" type="presOf" srcId="{5ADD257F-8952-4ED2-AADD-02F477E57131}" destId="{9DA234BF-F4D9-4005-9CA6-BC60A9CBB78C}" srcOrd="0" destOrd="0" presId="urn:microsoft.com/office/officeart/2005/8/layout/vProcess5"/>
    <dgm:cxn modelId="{CE267E33-495F-4ED6-BE4E-015C15E6E994}" srcId="{DA647310-82B9-41C0-909F-2C18E69AD1AD}" destId="{D9D07CF3-17E2-4086-AEC3-65D161928341}" srcOrd="0" destOrd="0" parTransId="{1BB1018C-0601-4773-9920-D54ABE690CF0}" sibTransId="{35C70BE3-5B3D-4AA3-832A-086E4E78BAB8}"/>
    <dgm:cxn modelId="{7CDF8234-26EF-454B-B47B-D8B7A32F8012}" srcId="{DA647310-82B9-41C0-909F-2C18E69AD1AD}" destId="{F0A4C4A7-F9D1-498C-B80D-2E798B78B8A1}" srcOrd="2" destOrd="0" parTransId="{F90F62FD-B55B-4CB3-96EF-E0E2297BC907}" sibTransId="{53BFABCE-68BA-4668-89EB-690E9B87AB1A}"/>
    <dgm:cxn modelId="{C78E5E5D-2B20-497E-AA87-91B5C1CCD1D1}" type="presOf" srcId="{E98C4F7B-1498-4125-B4DC-EF81CBB8C951}" destId="{82D64C67-F7AC-4992-BC03-DDAD90266DBC}" srcOrd="1" destOrd="0" presId="urn:microsoft.com/office/officeart/2005/8/layout/vProcess5"/>
    <dgm:cxn modelId="{16A9D741-074F-4B78-AD24-51A5FBD3CA61}" type="presOf" srcId="{DA647310-82B9-41C0-909F-2C18E69AD1AD}" destId="{A061014D-61D0-46A5-B4D2-6F751D6BCF6E}" srcOrd="0" destOrd="0" presId="urn:microsoft.com/office/officeart/2005/8/layout/vProcess5"/>
    <dgm:cxn modelId="{E5D0D14E-2664-40B6-897A-10FE6ECDEA7E}" srcId="{DA647310-82B9-41C0-909F-2C18E69AD1AD}" destId="{EC0525B8-2837-4341-BA48-824F0F1A7D17}" srcOrd="3" destOrd="0" parTransId="{045CA3B1-BBF1-4491-B42F-92297173036C}" sibTransId="{AFD23E22-A330-45E6-94C8-177184CA54BC}"/>
    <dgm:cxn modelId="{63A28470-15F2-44EC-A3BD-6E77EB24AED5}" type="presOf" srcId="{35C70BE3-5B3D-4AA3-832A-086E4E78BAB8}" destId="{1C18829E-C500-4152-97F6-D49D4110FDF9}" srcOrd="0" destOrd="0" presId="urn:microsoft.com/office/officeart/2005/8/layout/vProcess5"/>
    <dgm:cxn modelId="{3D79B993-E3C0-4AF8-835D-EEF0E05EF2EA}" type="presOf" srcId="{F0A4C4A7-F9D1-498C-B80D-2E798B78B8A1}" destId="{E8DE38E4-C02C-4E75-BADE-3AED7553AD75}" srcOrd="0" destOrd="0" presId="urn:microsoft.com/office/officeart/2005/8/layout/vProcess5"/>
    <dgm:cxn modelId="{070F539F-E15C-4EA6-B499-9E1165BCBDC2}" srcId="{DA647310-82B9-41C0-909F-2C18E69AD1AD}" destId="{5ADD257F-8952-4ED2-AADD-02F477E57131}" srcOrd="4" destOrd="0" parTransId="{8024AE48-A4A2-40DF-AE1C-7ACC80F194F5}" sibTransId="{B4274221-14F4-4E98-9505-E476EFDB9826}"/>
    <dgm:cxn modelId="{15EC9EA3-F276-43BB-90B0-A2A8729C4055}" type="presOf" srcId="{4DA1AFC8-1C37-44D1-9952-95A65D196FC4}" destId="{6BFE2B41-0B70-4E7C-933C-49907063FC8C}" srcOrd="0" destOrd="0" presId="urn:microsoft.com/office/officeart/2005/8/layout/vProcess5"/>
    <dgm:cxn modelId="{77B0B4C9-1BB9-4A24-89B9-C73123E542FD}" srcId="{DA647310-82B9-41C0-909F-2C18E69AD1AD}" destId="{E98C4F7B-1498-4125-B4DC-EF81CBB8C951}" srcOrd="1" destOrd="0" parTransId="{4F5C651E-9AEF-4722-9FA1-4B3111AFEF59}" sibTransId="{4DA1AFC8-1C37-44D1-9952-95A65D196FC4}"/>
    <dgm:cxn modelId="{352161CE-0281-4859-BD80-9E2626C615FA}" type="presOf" srcId="{F0A4C4A7-F9D1-498C-B80D-2E798B78B8A1}" destId="{4B495348-1E1F-4E7F-B852-E21DE353C4FC}" srcOrd="1" destOrd="0" presId="urn:microsoft.com/office/officeart/2005/8/layout/vProcess5"/>
    <dgm:cxn modelId="{2760CBF4-A59F-4F6C-9B21-B75E9EF15384}" type="presOf" srcId="{D9D07CF3-17E2-4086-AEC3-65D161928341}" destId="{E33D4E9B-CCC4-4505-9281-6A742D1BDBCE}" srcOrd="1" destOrd="0" presId="urn:microsoft.com/office/officeart/2005/8/layout/vProcess5"/>
    <dgm:cxn modelId="{16987534-CBA2-46CF-AFF9-74293156E35D}" type="presParOf" srcId="{A061014D-61D0-46A5-B4D2-6F751D6BCF6E}" destId="{3902A68C-2DA3-4EAE-B752-BBB0B0BA744A}" srcOrd="0" destOrd="0" presId="urn:microsoft.com/office/officeart/2005/8/layout/vProcess5"/>
    <dgm:cxn modelId="{228542AC-5F52-47C0-B607-57F8EDDF4595}" type="presParOf" srcId="{A061014D-61D0-46A5-B4D2-6F751D6BCF6E}" destId="{91543E9B-28B7-49B3-8A48-683A316D4BC9}" srcOrd="1" destOrd="0" presId="urn:microsoft.com/office/officeart/2005/8/layout/vProcess5"/>
    <dgm:cxn modelId="{89922D21-1335-46C0-A09B-B3338DA0534F}" type="presParOf" srcId="{A061014D-61D0-46A5-B4D2-6F751D6BCF6E}" destId="{4EB6F922-0734-4B99-815E-4A14DA87AE8A}" srcOrd="2" destOrd="0" presId="urn:microsoft.com/office/officeart/2005/8/layout/vProcess5"/>
    <dgm:cxn modelId="{A0E54F40-CB48-48C4-93B1-D3B64D94DB6B}" type="presParOf" srcId="{A061014D-61D0-46A5-B4D2-6F751D6BCF6E}" destId="{E8DE38E4-C02C-4E75-BADE-3AED7553AD75}" srcOrd="3" destOrd="0" presId="urn:microsoft.com/office/officeart/2005/8/layout/vProcess5"/>
    <dgm:cxn modelId="{577C84BD-77D9-484E-986A-52C2724DD1DB}" type="presParOf" srcId="{A061014D-61D0-46A5-B4D2-6F751D6BCF6E}" destId="{C2CD4756-A154-434F-A992-0952D1F837BF}" srcOrd="4" destOrd="0" presId="urn:microsoft.com/office/officeart/2005/8/layout/vProcess5"/>
    <dgm:cxn modelId="{2F372779-A264-42A1-A5C1-5B77B820C05C}" type="presParOf" srcId="{A061014D-61D0-46A5-B4D2-6F751D6BCF6E}" destId="{9DA234BF-F4D9-4005-9CA6-BC60A9CBB78C}" srcOrd="5" destOrd="0" presId="urn:microsoft.com/office/officeart/2005/8/layout/vProcess5"/>
    <dgm:cxn modelId="{B5F56280-2C64-455B-961F-154DAB19A41E}" type="presParOf" srcId="{A061014D-61D0-46A5-B4D2-6F751D6BCF6E}" destId="{1C18829E-C500-4152-97F6-D49D4110FDF9}" srcOrd="6" destOrd="0" presId="urn:microsoft.com/office/officeart/2005/8/layout/vProcess5"/>
    <dgm:cxn modelId="{20F875A0-43CC-4890-BDE1-55C5BE78BA3A}" type="presParOf" srcId="{A061014D-61D0-46A5-B4D2-6F751D6BCF6E}" destId="{6BFE2B41-0B70-4E7C-933C-49907063FC8C}" srcOrd="7" destOrd="0" presId="urn:microsoft.com/office/officeart/2005/8/layout/vProcess5"/>
    <dgm:cxn modelId="{AD1CEF0B-D586-487E-9515-EDF95928E64E}" type="presParOf" srcId="{A061014D-61D0-46A5-B4D2-6F751D6BCF6E}" destId="{62DAE907-DC33-439D-A180-F94E9E8E1A28}" srcOrd="8" destOrd="0" presId="urn:microsoft.com/office/officeart/2005/8/layout/vProcess5"/>
    <dgm:cxn modelId="{D54EED96-A291-4D48-97C2-82240FDD5663}" type="presParOf" srcId="{A061014D-61D0-46A5-B4D2-6F751D6BCF6E}" destId="{572DEC50-9535-45B2-A64E-0B5AF6A5C40D}" srcOrd="9" destOrd="0" presId="urn:microsoft.com/office/officeart/2005/8/layout/vProcess5"/>
    <dgm:cxn modelId="{8E92B922-B9A5-488F-9166-DF983D696AED}" type="presParOf" srcId="{A061014D-61D0-46A5-B4D2-6F751D6BCF6E}" destId="{E33D4E9B-CCC4-4505-9281-6A742D1BDBCE}" srcOrd="10" destOrd="0" presId="urn:microsoft.com/office/officeart/2005/8/layout/vProcess5"/>
    <dgm:cxn modelId="{B9B5B136-79A1-4332-86D0-7DDC0897196B}" type="presParOf" srcId="{A061014D-61D0-46A5-B4D2-6F751D6BCF6E}" destId="{82D64C67-F7AC-4992-BC03-DDAD90266DBC}" srcOrd="11" destOrd="0" presId="urn:microsoft.com/office/officeart/2005/8/layout/vProcess5"/>
    <dgm:cxn modelId="{D828A224-5C3D-49FE-84AB-FC6037660C74}" type="presParOf" srcId="{A061014D-61D0-46A5-B4D2-6F751D6BCF6E}" destId="{4B495348-1E1F-4E7F-B852-E21DE353C4FC}" srcOrd="12" destOrd="0" presId="urn:microsoft.com/office/officeart/2005/8/layout/vProcess5"/>
    <dgm:cxn modelId="{1A75CA8D-2FED-496A-A95E-3CBA244A7D51}" type="presParOf" srcId="{A061014D-61D0-46A5-B4D2-6F751D6BCF6E}" destId="{ACD10CBD-E788-44B0-AB2B-E61B4BB39578}" srcOrd="13" destOrd="0" presId="urn:microsoft.com/office/officeart/2005/8/layout/vProcess5"/>
    <dgm:cxn modelId="{B15013E4-3B21-4C6D-BEDC-9F6928607FA9}" type="presParOf" srcId="{A061014D-61D0-46A5-B4D2-6F751D6BCF6E}" destId="{96816AE5-FB3E-4D45-AD4C-F8E392D3F80F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E1C4A-3977-4F5B-940B-336487BCCC9A}">
      <dsp:nvSpPr>
        <dsp:cNvPr id="0" name=""/>
        <dsp:cNvSpPr/>
      </dsp:nvSpPr>
      <dsp:spPr>
        <a:xfrm>
          <a:off x="4009630" y="730"/>
          <a:ext cx="7059954" cy="2847796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145" tIns="17145" rIns="17145" bIns="17145" numCol="1" spcCol="1270" anchor="t" anchorCtr="0">
          <a:noAutofit/>
        </a:bodyPr>
        <a:lstStyle/>
        <a:p>
          <a:pPr marL="228600" lvl="1" indent="-228600" algn="l" defTabSz="12001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700" kern="1200" dirty="0"/>
            <a:t>년도에 따른 영아사망률과 출생 전후</a:t>
          </a:r>
        </a:p>
        <a:p>
          <a:pPr marL="228600" lvl="1" indent="-228600" algn="l" defTabSz="12001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700" kern="1200" dirty="0"/>
            <a:t>앞으로 태어날 아기에 대한 </a:t>
          </a:r>
          <a:r>
            <a:rPr lang="ko-KR" altLang="en-US" sz="2700" kern="1200" dirty="0" err="1"/>
            <a:t>생존력을</a:t>
          </a:r>
          <a:r>
            <a:rPr lang="ko-KR" altLang="en-US" sz="2700" kern="1200" dirty="0"/>
            <a:t> 지킬 </a:t>
          </a:r>
          <a:r>
            <a:rPr lang="ko-KR" altLang="en-US" sz="2700" b="1" kern="1200" dirty="0"/>
            <a:t>보건 환경이 </a:t>
          </a:r>
          <a:r>
            <a:rPr lang="ko-KR" altLang="en-US" sz="2700" b="1" kern="1200" dirty="0" err="1"/>
            <a:t>갖추어져</a:t>
          </a:r>
          <a:r>
            <a:rPr lang="ko-KR" altLang="en-US" sz="2700" b="1" kern="1200" dirty="0"/>
            <a:t> 있다</a:t>
          </a:r>
          <a:r>
            <a:rPr lang="en-US" altLang="ko-KR" sz="2700" b="1" kern="1200" dirty="0"/>
            <a:t>.</a:t>
          </a:r>
          <a:endParaRPr lang="ko-KR" altLang="en-US" sz="2700" kern="1200" dirty="0"/>
        </a:p>
      </dsp:txBody>
      <dsp:txXfrm>
        <a:off x="4009630" y="356705"/>
        <a:ext cx="5992031" cy="2135847"/>
      </dsp:txXfrm>
    </dsp:sp>
    <dsp:sp modelId="{6A24F090-DF0B-4720-A56B-5F67483CA252}">
      <dsp:nvSpPr>
        <dsp:cNvPr id="0" name=""/>
        <dsp:cNvSpPr/>
      </dsp:nvSpPr>
      <dsp:spPr>
        <a:xfrm>
          <a:off x="697005" y="332185"/>
          <a:ext cx="3312624" cy="2184886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6500" kern="1200"/>
            <a:t>긍정</a:t>
          </a:r>
          <a:endParaRPr lang="ko-KR" altLang="en-US" sz="6500" kern="1200" dirty="0"/>
        </a:p>
      </dsp:txBody>
      <dsp:txXfrm>
        <a:off x="803662" y="438842"/>
        <a:ext cx="3099310" cy="1971572"/>
      </dsp:txXfrm>
    </dsp:sp>
    <dsp:sp modelId="{2EB075BD-EC31-42AA-88F4-EF1BB1746F50}">
      <dsp:nvSpPr>
        <dsp:cNvPr id="0" name=""/>
        <dsp:cNvSpPr/>
      </dsp:nvSpPr>
      <dsp:spPr>
        <a:xfrm>
          <a:off x="3994639" y="3133306"/>
          <a:ext cx="7059954" cy="2847796"/>
        </a:xfrm>
        <a:prstGeom prst="rightArrow">
          <a:avLst>
            <a:gd name="adj1" fmla="val 75000"/>
            <a:gd name="adj2" fmla="val 50000"/>
          </a:avLst>
        </a:prstGeom>
        <a:solidFill>
          <a:schemeClr val="accent4">
            <a:tint val="40000"/>
            <a:alpha val="90000"/>
            <a:hueOff val="-1683299"/>
            <a:satOff val="-3082"/>
            <a:lumOff val="-679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-1683299"/>
              <a:satOff val="-3082"/>
              <a:lumOff val="-679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145" tIns="17145" rIns="17145" bIns="17145" numCol="1" spcCol="1270" anchor="t" anchorCtr="0">
          <a:noAutofit/>
        </a:bodyPr>
        <a:lstStyle/>
        <a:p>
          <a:pPr marL="228600" lvl="1" indent="-228600" algn="l" defTabSz="12001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700" kern="1200" dirty="0"/>
            <a:t>년도에 따른 </a:t>
          </a:r>
          <a:r>
            <a:rPr lang="ko-KR" altLang="en-US" sz="2700" kern="1200" dirty="0" err="1"/>
            <a:t>저체중아</a:t>
          </a:r>
          <a:r>
            <a:rPr lang="ko-KR" altLang="en-US" sz="2700" kern="1200" dirty="0"/>
            <a:t> 비율</a:t>
          </a:r>
        </a:p>
        <a:p>
          <a:pPr marL="228600" lvl="1" indent="-228600" algn="l" defTabSz="12001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700" kern="1200" dirty="0"/>
            <a:t>시간이 흐름에 따라 태어나는 아기의 출생 시 </a:t>
          </a:r>
          <a:r>
            <a:rPr lang="ko-KR" altLang="en-US" sz="2700" b="1" kern="1200" dirty="0"/>
            <a:t>건강 상태가 좋지 않다</a:t>
          </a:r>
          <a:r>
            <a:rPr lang="en-US" altLang="ko-KR" sz="2700" b="1" kern="1200" dirty="0"/>
            <a:t>.</a:t>
          </a:r>
          <a:endParaRPr lang="ko-KR" altLang="en-US" sz="2700" kern="1200" dirty="0"/>
        </a:p>
      </dsp:txBody>
      <dsp:txXfrm>
        <a:off x="3994639" y="3489281"/>
        <a:ext cx="5992031" cy="2135847"/>
      </dsp:txXfrm>
    </dsp:sp>
    <dsp:sp modelId="{241EE315-B2DE-4363-B837-8C034603FAA5}">
      <dsp:nvSpPr>
        <dsp:cNvPr id="0" name=""/>
        <dsp:cNvSpPr/>
      </dsp:nvSpPr>
      <dsp:spPr>
        <a:xfrm>
          <a:off x="711996" y="3438931"/>
          <a:ext cx="3282643" cy="2236545"/>
        </a:xfrm>
        <a:prstGeom prst="roundRect">
          <a:avLst/>
        </a:prstGeom>
        <a:gradFill rotWithShape="0">
          <a:gsLst>
            <a:gs pos="0">
              <a:schemeClr val="accent4">
                <a:hueOff val="-2185313"/>
                <a:satOff val="-2625"/>
                <a:lumOff val="-3138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4">
                <a:hueOff val="-2185313"/>
                <a:satOff val="-2625"/>
                <a:lumOff val="-3138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4">
                <a:hueOff val="-2185313"/>
                <a:satOff val="-2625"/>
                <a:lumOff val="-3138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6500" kern="1200"/>
            <a:t>부정</a:t>
          </a:r>
          <a:endParaRPr lang="ko-KR" altLang="en-US" sz="6500" kern="1200" dirty="0"/>
        </a:p>
      </dsp:txBody>
      <dsp:txXfrm>
        <a:off x="821175" y="3548110"/>
        <a:ext cx="3064285" cy="20181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543E9B-28B7-49B3-8A48-683A316D4BC9}">
      <dsp:nvSpPr>
        <dsp:cNvPr id="0" name=""/>
        <dsp:cNvSpPr/>
      </dsp:nvSpPr>
      <dsp:spPr>
        <a:xfrm>
          <a:off x="0" y="0"/>
          <a:ext cx="5544378" cy="9779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lt1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영유아 인구 분포의 감소 </a:t>
          </a:r>
          <a:br>
            <a:rPr lang="en-US" altLang="ko-KR" sz="1900" kern="1200" dirty="0"/>
          </a:br>
          <a:r>
            <a:rPr lang="en-US" altLang="ko-KR" sz="1900" kern="1200" dirty="0"/>
            <a:t>+ </a:t>
          </a:r>
          <a:r>
            <a:rPr lang="ko-KR" altLang="en-US" sz="1900" kern="1200" dirty="0"/>
            <a:t>출산율의 감소</a:t>
          </a:r>
        </a:p>
      </dsp:txBody>
      <dsp:txXfrm>
        <a:off x="28644" y="28644"/>
        <a:ext cx="4374621" cy="920707"/>
      </dsp:txXfrm>
    </dsp:sp>
    <dsp:sp modelId="{4EB6F922-0734-4B99-815E-4A14DA87AE8A}">
      <dsp:nvSpPr>
        <dsp:cNvPr id="0" name=""/>
        <dsp:cNvSpPr/>
      </dsp:nvSpPr>
      <dsp:spPr>
        <a:xfrm>
          <a:off x="414028" y="1113827"/>
          <a:ext cx="5544378" cy="9779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lt1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 err="1"/>
            <a:t>저체중아</a:t>
          </a:r>
          <a:r>
            <a:rPr lang="ko-KR" altLang="en-US" sz="1900" kern="1200" dirty="0"/>
            <a:t> 비율의 증가</a:t>
          </a:r>
        </a:p>
      </dsp:txBody>
      <dsp:txXfrm>
        <a:off x="442672" y="1142471"/>
        <a:ext cx="4437365" cy="920707"/>
      </dsp:txXfrm>
    </dsp:sp>
    <dsp:sp modelId="{E8DE38E4-C02C-4E75-BADE-3AED7553AD75}">
      <dsp:nvSpPr>
        <dsp:cNvPr id="0" name=""/>
        <dsp:cNvSpPr/>
      </dsp:nvSpPr>
      <dsp:spPr>
        <a:xfrm>
          <a:off x="828056" y="2227655"/>
          <a:ext cx="5544378" cy="9779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lt1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 err="1"/>
            <a:t>출산시</a:t>
          </a:r>
          <a:r>
            <a:rPr lang="ko-KR" altLang="en-US" sz="1900" kern="1200" dirty="0"/>
            <a:t> 초기 치료 대응이 필요한</a:t>
          </a:r>
          <a:br>
            <a:rPr lang="en-US" altLang="ko-KR" sz="1900" kern="1200" dirty="0"/>
          </a:br>
          <a:r>
            <a:rPr lang="ko-KR" altLang="en-US" sz="1900" kern="1200" dirty="0"/>
            <a:t>아이의 수가 증가함</a:t>
          </a:r>
        </a:p>
      </dsp:txBody>
      <dsp:txXfrm>
        <a:off x="856700" y="2256299"/>
        <a:ext cx="4437365" cy="920707"/>
      </dsp:txXfrm>
    </dsp:sp>
    <dsp:sp modelId="{C2CD4756-A154-434F-A992-0952D1F837BF}">
      <dsp:nvSpPr>
        <dsp:cNvPr id="0" name=""/>
        <dsp:cNvSpPr/>
      </dsp:nvSpPr>
      <dsp:spPr>
        <a:xfrm>
          <a:off x="1242084" y="3341483"/>
          <a:ext cx="5544378" cy="9779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lt1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/>
            <a:t>의료 분야에서 </a:t>
          </a:r>
          <a:br>
            <a:rPr lang="en-US" altLang="ko-KR" sz="1900" kern="1200" dirty="0"/>
          </a:br>
          <a:r>
            <a:rPr lang="ko-KR" altLang="en-US" sz="1900" kern="1200" dirty="0"/>
            <a:t>신생아 집중 치료 확대 필요</a:t>
          </a:r>
        </a:p>
      </dsp:txBody>
      <dsp:txXfrm>
        <a:off x="1270728" y="3370127"/>
        <a:ext cx="4437365" cy="920707"/>
      </dsp:txXfrm>
    </dsp:sp>
    <dsp:sp modelId="{9DA234BF-F4D9-4005-9CA6-BC60A9CBB78C}">
      <dsp:nvSpPr>
        <dsp:cNvPr id="0" name=""/>
        <dsp:cNvSpPr/>
      </dsp:nvSpPr>
      <dsp:spPr>
        <a:xfrm>
          <a:off x="1656113" y="4455310"/>
          <a:ext cx="5544378" cy="9779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lt1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kern="1200" dirty="0">
              <a:highlight>
                <a:srgbClr val="D0CCC7"/>
              </a:highlight>
            </a:rPr>
            <a:t>관련 의료인력의 지원 강화</a:t>
          </a:r>
        </a:p>
      </dsp:txBody>
      <dsp:txXfrm>
        <a:off x="1684757" y="4483954"/>
        <a:ext cx="4437365" cy="920707"/>
      </dsp:txXfrm>
    </dsp:sp>
    <dsp:sp modelId="{1C18829E-C500-4152-97F6-D49D4110FDF9}">
      <dsp:nvSpPr>
        <dsp:cNvPr id="0" name=""/>
        <dsp:cNvSpPr/>
      </dsp:nvSpPr>
      <dsp:spPr>
        <a:xfrm>
          <a:off x="4908682" y="714479"/>
          <a:ext cx="635696" cy="635696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0" kern="1200"/>
        </a:p>
      </dsp:txBody>
      <dsp:txXfrm>
        <a:off x="5051714" y="714479"/>
        <a:ext cx="349632" cy="478361"/>
      </dsp:txXfrm>
    </dsp:sp>
    <dsp:sp modelId="{6BFE2B41-0B70-4E7C-933C-49907063FC8C}">
      <dsp:nvSpPr>
        <dsp:cNvPr id="0" name=""/>
        <dsp:cNvSpPr/>
      </dsp:nvSpPr>
      <dsp:spPr>
        <a:xfrm>
          <a:off x="5322710" y="1828307"/>
          <a:ext cx="635696" cy="635696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0" kern="1200"/>
        </a:p>
      </dsp:txBody>
      <dsp:txXfrm>
        <a:off x="5465742" y="1828307"/>
        <a:ext cx="349632" cy="478361"/>
      </dsp:txXfrm>
    </dsp:sp>
    <dsp:sp modelId="{62DAE907-DC33-439D-A180-F94E9E8E1A28}">
      <dsp:nvSpPr>
        <dsp:cNvPr id="0" name=""/>
        <dsp:cNvSpPr/>
      </dsp:nvSpPr>
      <dsp:spPr>
        <a:xfrm>
          <a:off x="5736738" y="2925835"/>
          <a:ext cx="635696" cy="635696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0" kern="1200"/>
        </a:p>
      </dsp:txBody>
      <dsp:txXfrm>
        <a:off x="5879770" y="2925835"/>
        <a:ext cx="349632" cy="478361"/>
      </dsp:txXfrm>
    </dsp:sp>
    <dsp:sp modelId="{572DEC50-9535-45B2-A64E-0B5AF6A5C40D}">
      <dsp:nvSpPr>
        <dsp:cNvPr id="0" name=""/>
        <dsp:cNvSpPr/>
      </dsp:nvSpPr>
      <dsp:spPr>
        <a:xfrm>
          <a:off x="6150766" y="4050529"/>
          <a:ext cx="635696" cy="635696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540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0" kern="1200"/>
        </a:p>
      </dsp:txBody>
      <dsp:txXfrm>
        <a:off x="6293798" y="4050529"/>
        <a:ext cx="349632" cy="4783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kosis.kr/statHtml/statHtml.do?orgId=101&amp;tblId=DT_1F02001&amp;conn_path=I2" TargetMode="External"/><Relationship Id="rId2" Type="http://schemas.openxmlformats.org/officeDocument/2006/relationships/hyperlink" Target="https://kosis.kr/statHtml/statHtml.do?orgId=101&amp;tblId=DT_1KC2020&amp;conn_path=I2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kosis.kr/visual/populationKorea/PopulationDashBoardDetail.do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27EE6A-40A6-4094-AE51-47BEA34BD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56" y="680937"/>
            <a:ext cx="4648279" cy="2347608"/>
          </a:xfrm>
        </p:spPr>
        <p:txBody>
          <a:bodyPr>
            <a:norm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3200" b="1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한국의 인구감소의 현황</a:t>
            </a:r>
            <a:br>
              <a:rPr lang="en-US" altLang="ko-KR" sz="3200" b="1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ko-KR" altLang="en-US" sz="3200" b="1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그에 따른 분야별 영향</a:t>
            </a:r>
            <a:endParaRPr lang="ko-KR" altLang="en-US" sz="3200" b="1" i="1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42FA51AF-1A31-4CEC-ACE0-088E01C35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6776" y="938750"/>
            <a:ext cx="5487633" cy="365270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FCC1C058-BF27-4EEB-9E82-A6B2C29D7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578" y="3657218"/>
            <a:ext cx="3683542" cy="717997"/>
          </a:xfrm>
        </p:spPr>
        <p:txBody>
          <a:bodyPr>
            <a:normAutofit fontScale="85000" lnSpcReduction="10000"/>
          </a:bodyPr>
          <a:lstStyle/>
          <a:p>
            <a:r>
              <a:rPr lang="ko-KR" altLang="en-US" sz="1800" b="1" dirty="0" err="1">
                <a:solidFill>
                  <a:schemeClr val="bg2">
                    <a:lumMod val="50000"/>
                  </a:schemeClr>
                </a:solidFill>
              </a:rPr>
              <a:t>팀명</a:t>
            </a:r>
            <a:r>
              <a:rPr lang="ko-KR" altLang="en-US" sz="18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sz="1800" b="1" dirty="0">
                <a:solidFill>
                  <a:schemeClr val="bg2">
                    <a:lumMod val="50000"/>
                  </a:schemeClr>
                </a:solidFill>
              </a:rPr>
              <a:t>: KDT</a:t>
            </a:r>
            <a:r>
              <a:rPr lang="ko-KR" altLang="en-US" sz="1800" b="1" dirty="0">
                <a:solidFill>
                  <a:schemeClr val="bg2">
                    <a:lumMod val="50000"/>
                  </a:schemeClr>
                </a:solidFill>
              </a:rPr>
              <a:t>아동관리센터</a:t>
            </a:r>
            <a:endParaRPr lang="en-US" altLang="ko-KR" sz="1800" b="1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ko-KR" altLang="en-US" sz="1800" b="1" dirty="0">
                <a:solidFill>
                  <a:schemeClr val="bg2">
                    <a:lumMod val="50000"/>
                  </a:schemeClr>
                </a:solidFill>
              </a:rPr>
              <a:t>조원 </a:t>
            </a:r>
            <a:r>
              <a:rPr lang="en-US" altLang="ko-KR" sz="1800" b="1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ko-KR" altLang="en-US" sz="1800" b="1" dirty="0" err="1">
                <a:solidFill>
                  <a:schemeClr val="bg2">
                    <a:lumMod val="50000"/>
                  </a:schemeClr>
                </a:solidFill>
              </a:rPr>
              <a:t>권혁원</a:t>
            </a:r>
            <a:r>
              <a:rPr lang="en-US" altLang="ko-KR" sz="1800" b="1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ko-KR" altLang="en-US" sz="1800" b="1" dirty="0" err="1">
                <a:solidFill>
                  <a:schemeClr val="bg2">
                    <a:lumMod val="50000"/>
                  </a:schemeClr>
                </a:solidFill>
              </a:rPr>
              <a:t>김규량</a:t>
            </a:r>
            <a:r>
              <a:rPr lang="en-US" altLang="ko-KR" sz="1800" b="1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ko-KR" altLang="en-US" sz="1800" b="1" dirty="0" err="1">
                <a:solidFill>
                  <a:schemeClr val="bg2">
                    <a:lumMod val="50000"/>
                  </a:schemeClr>
                </a:solidFill>
              </a:rPr>
              <a:t>김문섭</a:t>
            </a:r>
            <a:r>
              <a:rPr lang="en-US" altLang="ko-KR" sz="1800" b="1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ko-KR" altLang="en-US" sz="1800" b="1" dirty="0" err="1">
                <a:solidFill>
                  <a:schemeClr val="bg2">
                    <a:lumMod val="50000"/>
                  </a:schemeClr>
                </a:solidFill>
              </a:rPr>
              <a:t>임소영</a:t>
            </a:r>
            <a:endParaRPr lang="ko-KR" altLang="en-US" sz="18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694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605F02-83D7-4254-AC66-099585C64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10</a:t>
            </a:r>
            <a:r>
              <a:rPr lang="ko-KR" altLang="en-US" dirty="0"/>
              <a:t>년간 우리나라 총인구 변화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1EBFB4-BB4D-4AEE-B891-CFAE06D4C69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0-14</a:t>
            </a:r>
            <a:r>
              <a:rPr lang="ko-KR" altLang="en-US" dirty="0"/>
              <a:t>세</a:t>
            </a:r>
            <a:r>
              <a:rPr lang="en-US" altLang="ko-KR" dirty="0"/>
              <a:t>:  3.7%p</a:t>
            </a:r>
            <a:r>
              <a:rPr lang="ko-KR" altLang="en-US" dirty="0"/>
              <a:t> 줄어듦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15-64</a:t>
            </a:r>
            <a:r>
              <a:rPr lang="ko-KR" altLang="en-US" dirty="0"/>
              <a:t>세</a:t>
            </a:r>
            <a:r>
              <a:rPr lang="en-US" altLang="ko-KR" dirty="0"/>
              <a:t>: 2.6%p</a:t>
            </a:r>
            <a:r>
              <a:rPr lang="ko-KR" altLang="en-US" dirty="0"/>
              <a:t> 줄어듦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65</a:t>
            </a:r>
            <a:r>
              <a:rPr lang="ko-KR" altLang="en-US" dirty="0"/>
              <a:t>세 이상</a:t>
            </a:r>
            <a:r>
              <a:rPr lang="en-US" altLang="ko-KR" dirty="0"/>
              <a:t>:  6.3%p</a:t>
            </a:r>
            <a:r>
              <a:rPr lang="ko-KR" altLang="en-US" dirty="0"/>
              <a:t> 늘어남</a:t>
            </a:r>
          </a:p>
          <a:p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E867D67F-A293-4AC1-97A7-F5F9ADF9F60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32738" y="2010878"/>
            <a:ext cx="4024425" cy="3836762"/>
          </a:xfrm>
        </p:spPr>
      </p:pic>
    </p:spTree>
    <p:extLst>
      <p:ext uri="{BB962C8B-B14F-4D97-AF65-F5344CB8AC3E}">
        <p14:creationId xmlns:p14="http://schemas.microsoft.com/office/powerpoint/2010/main" val="2430870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170BD2-A4C2-41C3-8B1D-3D8C56559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출생아 수 변화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1BCE9B-C842-4CEE-BB1D-34EEABCB5D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2014</a:t>
            </a:r>
            <a:r>
              <a:rPr lang="ko-KR" altLang="en-US" dirty="0"/>
              <a:t>년</a:t>
            </a:r>
            <a:r>
              <a:rPr lang="en-US" altLang="ko-KR" dirty="0"/>
              <a:t>: 436,455</a:t>
            </a:r>
            <a:r>
              <a:rPr lang="ko-KR" altLang="en-US" dirty="0"/>
              <a:t>명</a:t>
            </a:r>
            <a:endParaRPr lang="en-US" altLang="ko-KR" dirty="0"/>
          </a:p>
          <a:p>
            <a:r>
              <a:rPr lang="en-US" altLang="ko-KR" dirty="0"/>
              <a:t>2022</a:t>
            </a:r>
            <a:r>
              <a:rPr lang="ko-KR" altLang="en-US" dirty="0"/>
              <a:t>년</a:t>
            </a:r>
            <a:r>
              <a:rPr lang="en-US" altLang="ko-KR" dirty="0"/>
              <a:t>: 249,186</a:t>
            </a:r>
            <a:r>
              <a:rPr lang="ko-KR" altLang="en-US" dirty="0"/>
              <a:t>명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거의 </a:t>
            </a:r>
            <a:r>
              <a:rPr lang="en-US" altLang="ko-KR" dirty="0"/>
              <a:t>20</a:t>
            </a:r>
            <a:r>
              <a:rPr lang="ko-KR" altLang="en-US" dirty="0"/>
              <a:t>만명 가까이 출생아 수가 줄어듦</a:t>
            </a:r>
            <a:endParaRPr lang="en-US" altLang="ko-KR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84064E8C-33DF-4A7E-8335-8B5266309F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3500" y="2054679"/>
            <a:ext cx="4645025" cy="3367767"/>
          </a:xfrm>
        </p:spPr>
      </p:pic>
    </p:spTree>
    <p:extLst>
      <p:ext uri="{BB962C8B-B14F-4D97-AF65-F5344CB8AC3E}">
        <p14:creationId xmlns:p14="http://schemas.microsoft.com/office/powerpoint/2010/main" val="2356078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0893968D-7955-4521-AFC9-3AC70C024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요약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40DB9AD-F18F-4CDB-83F5-B07F53591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대한민국의 총인구는 크게 줄어들지 않음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 </a:t>
            </a:r>
            <a:r>
              <a:rPr lang="en-US" altLang="ko-KR" sz="2400" dirty="0"/>
              <a:t>0~14</a:t>
            </a:r>
            <a:r>
              <a:rPr lang="ko-KR" altLang="en-US" sz="2400" dirty="0"/>
              <a:t>세의 구간 인구가 크게 줄어들었으며 </a:t>
            </a:r>
            <a:r>
              <a:rPr lang="ko-KR" altLang="en-US" sz="2400" dirty="0" err="1"/>
              <a:t>출생아를</a:t>
            </a:r>
            <a:r>
              <a:rPr lang="ko-KR" altLang="en-US" sz="2400" dirty="0"/>
              <a:t> 낳는 수도 점점 줄어듦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이로 인해 관련 직종</a:t>
            </a:r>
            <a:r>
              <a:rPr lang="en-US" altLang="ko-KR" sz="2400" dirty="0"/>
              <a:t>(</a:t>
            </a:r>
            <a:r>
              <a:rPr lang="ko-KR" altLang="en-US" sz="2400" dirty="0"/>
              <a:t>교육</a:t>
            </a:r>
            <a:r>
              <a:rPr lang="en-US" altLang="ko-KR" sz="2400" dirty="0"/>
              <a:t>, </a:t>
            </a:r>
            <a:r>
              <a:rPr lang="ko-KR" altLang="en-US" sz="2400" dirty="0"/>
              <a:t>병원</a:t>
            </a:r>
            <a:r>
              <a:rPr lang="en-US" altLang="ko-KR" sz="2400" dirty="0"/>
              <a:t>, </a:t>
            </a:r>
            <a:r>
              <a:rPr lang="ko-KR" altLang="en-US" sz="2400"/>
              <a:t>유아 관련 시장 </a:t>
            </a:r>
            <a:r>
              <a:rPr lang="ko-KR" altLang="en-US" sz="2400" dirty="0"/>
              <a:t>등</a:t>
            </a:r>
            <a:r>
              <a:rPr lang="en-US" altLang="ko-KR" sz="2400" dirty="0"/>
              <a:t>)</a:t>
            </a:r>
            <a:r>
              <a:rPr lang="ko-KR" altLang="en-US" sz="2400" dirty="0"/>
              <a:t>에 대한 영향이 큼</a:t>
            </a:r>
          </a:p>
        </p:txBody>
      </p:sp>
    </p:spTree>
    <p:extLst>
      <p:ext uri="{BB962C8B-B14F-4D97-AF65-F5344CB8AC3E}">
        <p14:creationId xmlns:p14="http://schemas.microsoft.com/office/powerpoint/2010/main" val="2900005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78F5D1B-84AC-4C98-A1B1-6A13109E3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671" y="1055451"/>
            <a:ext cx="9492439" cy="2373549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800" b="1" dirty="0"/>
              <a:t>영유아 수 감소와</a:t>
            </a:r>
            <a:br>
              <a:rPr lang="en-US" altLang="ko-KR" sz="4800" b="1" dirty="0"/>
            </a:br>
            <a:r>
              <a:rPr lang="ko-KR" altLang="en-US" sz="4800" b="1" dirty="0"/>
              <a:t>영유아의 의료 분야와의 관계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BFC7CE5-B806-4858-A16C-4E88EF54A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27523" y="4589463"/>
            <a:ext cx="3519926" cy="767235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ko-KR" altLang="en-US" sz="4000" dirty="0"/>
              <a:t>발표자</a:t>
            </a:r>
            <a:r>
              <a:rPr lang="en-US" altLang="ko-KR" sz="4000" dirty="0"/>
              <a:t>: </a:t>
            </a:r>
            <a:r>
              <a:rPr lang="ko-KR" altLang="en-US" sz="4000" dirty="0" err="1"/>
              <a:t>임소영</a:t>
            </a:r>
            <a:endParaRPr lang="en-US" altLang="ko-KR" sz="4000" dirty="0"/>
          </a:p>
          <a:p>
            <a:pPr algn="r"/>
            <a:endParaRPr lang="ko-KR" altLang="en-US" sz="4000" dirty="0"/>
          </a:p>
        </p:txBody>
      </p:sp>
      <p:sp>
        <p:nvSpPr>
          <p:cNvPr id="4" name="텍스트 개체 틀 5">
            <a:extLst>
              <a:ext uri="{FF2B5EF4-FFF2-40B4-BE49-F238E27FC236}">
                <a16:creationId xmlns:a16="http://schemas.microsoft.com/office/drawing/2014/main" id="{325CBA60-07E7-44E0-A45A-A12C9016F1C9}"/>
              </a:ext>
            </a:extLst>
          </p:cNvPr>
          <p:cNvSpPr txBox="1">
            <a:spLocks/>
          </p:cNvSpPr>
          <p:nvPr/>
        </p:nvSpPr>
        <p:spPr>
          <a:xfrm>
            <a:off x="158797" y="5145964"/>
            <a:ext cx="6295535" cy="9068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dirty="0"/>
              <a:t>출처</a:t>
            </a:r>
            <a:r>
              <a:rPr lang="en-US" altLang="ko-KR" sz="1600" dirty="0"/>
              <a:t>: </a:t>
            </a:r>
          </a:p>
          <a:p>
            <a:pPr marL="457200" indent="-457200">
              <a:buAutoNum type="arabicPeriod"/>
            </a:pPr>
            <a:r>
              <a:rPr lang="en-US" altLang="ko-KR" sz="1600" dirty="0"/>
              <a:t>KOSIS OECD, 2022, 2024.02.06, </a:t>
            </a:r>
            <a:r>
              <a:rPr lang="ko-KR" altLang="en-US" sz="1600" dirty="0"/>
              <a:t>모성 및 영아사망률</a:t>
            </a:r>
            <a:endParaRPr lang="en-US" altLang="ko-KR" sz="1600" dirty="0"/>
          </a:p>
          <a:p>
            <a:pPr marL="457200" indent="-457200">
              <a:buAutoNum type="arabicPeriod"/>
            </a:pPr>
            <a:r>
              <a:rPr lang="en-US" altLang="ko-KR" sz="1600" dirty="0"/>
              <a:t>KOSIS </a:t>
            </a:r>
            <a:r>
              <a:rPr lang="ko-KR" altLang="en-US" sz="1600" dirty="0"/>
              <a:t>국가별 영아사망률</a:t>
            </a:r>
            <a:endParaRPr lang="en-US" altLang="ko-KR" sz="1600" dirty="0"/>
          </a:p>
          <a:p>
            <a:pPr algn="r"/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97054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CB53F84-CCA9-4790-A915-689BBBF27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523" y="183983"/>
            <a:ext cx="7245722" cy="64900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0D7AD2-C9BD-47AB-B2F3-544C1BE1F825}"/>
              </a:ext>
            </a:extLst>
          </p:cNvPr>
          <p:cNvSpPr txBox="1"/>
          <p:nvPr/>
        </p:nvSpPr>
        <p:spPr>
          <a:xfrm>
            <a:off x="589722" y="468904"/>
            <a:ext cx="2577548" cy="1654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b="1" dirty="0"/>
              <a:t>DB </a:t>
            </a:r>
            <a:r>
              <a:rPr lang="ko-KR" altLang="en-US" sz="3600" b="1" dirty="0"/>
              <a:t>엔티티</a:t>
            </a:r>
            <a:endParaRPr lang="en-US" altLang="ko-KR" sz="3600" b="1" dirty="0"/>
          </a:p>
          <a:p>
            <a:pPr algn="ctr">
              <a:lnSpc>
                <a:spcPct val="150000"/>
              </a:lnSpc>
            </a:pPr>
            <a:r>
              <a:rPr lang="ko-KR" altLang="en-US" sz="3600" b="1" dirty="0"/>
              <a:t>관계도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D9A656-694C-4DD1-A1A9-767090067145}"/>
              </a:ext>
            </a:extLst>
          </p:cNvPr>
          <p:cNvSpPr txBox="1"/>
          <p:nvPr/>
        </p:nvSpPr>
        <p:spPr>
          <a:xfrm>
            <a:off x="781878" y="5433391"/>
            <a:ext cx="2451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DB </a:t>
            </a:r>
            <a:r>
              <a:rPr lang="ko-KR" altLang="en-US" dirty="0"/>
              <a:t>이름</a:t>
            </a:r>
            <a:r>
              <a:rPr lang="en-US" altLang="ko-KR" dirty="0"/>
              <a:t>: Project DB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7499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454A7-41AA-47DB-8496-8BA02FD6C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588" y="214584"/>
            <a:ext cx="3179415" cy="658522"/>
          </a:xfrm>
        </p:spPr>
        <p:txBody>
          <a:bodyPr/>
          <a:lstStyle/>
          <a:p>
            <a:r>
              <a:rPr lang="ko-KR" altLang="en-US" b="1" dirty="0"/>
              <a:t>테이블 명세서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9551D1F0-7968-4678-A3BF-2DFA8D79D00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20791" y="1142047"/>
          <a:ext cx="10515600" cy="18666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데이터베이스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ISY_table1_korea_infant_die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설명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연도에 따른 영아사망률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컬럼타입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SMALLINT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Foreign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PK</a:t>
                      </a:r>
                      <a:r>
                        <a:rPr lang="ko-KR" altLang="en-US" dirty="0"/>
                        <a:t>는 출산율의 </a:t>
                      </a:r>
                      <a:r>
                        <a:rPr lang="en-US" altLang="ko-KR" dirty="0"/>
                        <a:t>year</a:t>
                      </a:r>
                      <a:r>
                        <a:rPr lang="ko-KR" altLang="en-US" dirty="0"/>
                        <a:t>로 설정됨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영아사망률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535646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DBA20217-2C7A-4529-9783-28B202ACDC42}"/>
              </a:ext>
            </a:extLst>
          </p:cNvPr>
          <p:cNvGraphicFramePr>
            <a:graphicFrameLocks/>
          </p:cNvGraphicFramePr>
          <p:nvPr/>
        </p:nvGraphicFramePr>
        <p:xfrm>
          <a:off x="932588" y="3459481"/>
          <a:ext cx="10515600" cy="2118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데이터베이스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ISY_table2_infant_low_weight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설명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연도에 따른 영아 </a:t>
                      </a:r>
                      <a:r>
                        <a:rPr lang="ko-KR" altLang="en-US" dirty="0" err="1"/>
                        <a:t>저체중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컬럼타입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SMALLINT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Foreign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PK</a:t>
                      </a:r>
                      <a:r>
                        <a:rPr lang="ko-KR" altLang="en-US" dirty="0"/>
                        <a:t>는 출산율의 </a:t>
                      </a:r>
                      <a:r>
                        <a:rPr lang="en-US" altLang="ko-KR" dirty="0"/>
                        <a:t>year</a:t>
                      </a:r>
                      <a:r>
                        <a:rPr lang="ko-KR" altLang="en-US" dirty="0"/>
                        <a:t>로 설정됨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저체중아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 err="1"/>
                        <a:t>출생아에</a:t>
                      </a:r>
                      <a:r>
                        <a:rPr lang="ko-KR" altLang="en-US" dirty="0"/>
                        <a:t> 대한 비율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5356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0729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9551D1F0-7968-4678-A3BF-2DFA8D79D0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573933"/>
              </p:ext>
            </p:extLst>
          </p:nvPr>
        </p:nvGraphicFramePr>
        <p:xfrm>
          <a:off x="765313" y="1047958"/>
          <a:ext cx="10515600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데이터베이스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ISY_table3_mom_infant_die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설명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연도에 따른 </a:t>
                      </a:r>
                      <a:r>
                        <a:rPr lang="ko-KR" altLang="en-US" dirty="0" err="1"/>
                        <a:t>출생전후사망률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컬럼타입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SMALLINT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Foreign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PK</a:t>
                      </a:r>
                      <a:r>
                        <a:rPr lang="ko-KR" altLang="en-US" dirty="0"/>
                        <a:t>는 출산율의 </a:t>
                      </a:r>
                      <a:r>
                        <a:rPr lang="en-US" altLang="ko-KR" dirty="0"/>
                        <a:t>year</a:t>
                      </a:r>
                      <a:r>
                        <a:rPr lang="ko-KR" altLang="en-US" dirty="0"/>
                        <a:t>로 설정됨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출생전후사망률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 err="1"/>
                        <a:t>총출생아</a:t>
                      </a:r>
                      <a:r>
                        <a:rPr lang="ko-KR" altLang="en-US" sz="1400" dirty="0"/>
                        <a:t> 천명당 사망자수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535646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143F0D2B-C62D-4CD9-A4D3-EE214A466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588" y="214584"/>
            <a:ext cx="3179415" cy="658522"/>
          </a:xfrm>
        </p:spPr>
        <p:txBody>
          <a:bodyPr/>
          <a:lstStyle/>
          <a:p>
            <a:r>
              <a:rPr lang="ko-KR" altLang="en-US" b="1" dirty="0"/>
              <a:t>테이블 명세서</a:t>
            </a:r>
          </a:p>
        </p:txBody>
      </p:sp>
    </p:spTree>
    <p:extLst>
      <p:ext uri="{BB962C8B-B14F-4D97-AF65-F5344CB8AC3E}">
        <p14:creationId xmlns:p14="http://schemas.microsoft.com/office/powerpoint/2010/main" val="1174344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8DAB5-C0E2-4395-876F-2210E1BAA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27" y="103086"/>
            <a:ext cx="5009560" cy="883498"/>
          </a:xfrm>
        </p:spPr>
        <p:txBody>
          <a:bodyPr/>
          <a:lstStyle/>
          <a:p>
            <a:r>
              <a:rPr lang="ko-KR" altLang="en-US" b="1" dirty="0"/>
              <a:t>한국의 영아사망률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921AD-8062-44F0-AB4F-E7C5226C4A8D}"/>
              </a:ext>
            </a:extLst>
          </p:cNvPr>
          <p:cNvSpPr txBox="1"/>
          <p:nvPr/>
        </p:nvSpPr>
        <p:spPr>
          <a:xfrm>
            <a:off x="6353605" y="418362"/>
            <a:ext cx="5242495" cy="768608"/>
          </a:xfrm>
          <a:custGeom>
            <a:avLst/>
            <a:gdLst>
              <a:gd name="connsiteX0" fmla="*/ 0 w 5242495"/>
              <a:gd name="connsiteY0" fmla="*/ 0 h 768608"/>
              <a:gd name="connsiteX1" fmla="*/ 5242495 w 5242495"/>
              <a:gd name="connsiteY1" fmla="*/ 0 h 768608"/>
              <a:gd name="connsiteX2" fmla="*/ 5242495 w 5242495"/>
              <a:gd name="connsiteY2" fmla="*/ 768608 h 768608"/>
              <a:gd name="connsiteX3" fmla="*/ 0 w 5242495"/>
              <a:gd name="connsiteY3" fmla="*/ 768608 h 768608"/>
              <a:gd name="connsiteX4" fmla="*/ 0 w 5242495"/>
              <a:gd name="connsiteY4" fmla="*/ 0 h 768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2495" h="768608" fill="none" extrusionOk="0">
                <a:moveTo>
                  <a:pt x="0" y="0"/>
                </a:moveTo>
                <a:cubicBezTo>
                  <a:pt x="1549786" y="88871"/>
                  <a:pt x="4444529" y="-376"/>
                  <a:pt x="5242495" y="0"/>
                </a:cubicBezTo>
                <a:cubicBezTo>
                  <a:pt x="5262633" y="133220"/>
                  <a:pt x="5307170" y="604894"/>
                  <a:pt x="5242495" y="768608"/>
                </a:cubicBezTo>
                <a:cubicBezTo>
                  <a:pt x="4498732" y="908396"/>
                  <a:pt x="2578508" y="617632"/>
                  <a:pt x="0" y="768608"/>
                </a:cubicBezTo>
                <a:cubicBezTo>
                  <a:pt x="63989" y="583780"/>
                  <a:pt x="-31012" y="245338"/>
                  <a:pt x="0" y="0"/>
                </a:cubicBezTo>
                <a:close/>
              </a:path>
              <a:path w="5242495" h="768608" stroke="0" extrusionOk="0">
                <a:moveTo>
                  <a:pt x="0" y="0"/>
                </a:moveTo>
                <a:cubicBezTo>
                  <a:pt x="2597295" y="-139629"/>
                  <a:pt x="3408718" y="-10511"/>
                  <a:pt x="5242495" y="0"/>
                </a:cubicBezTo>
                <a:cubicBezTo>
                  <a:pt x="5236372" y="304792"/>
                  <a:pt x="5241856" y="512069"/>
                  <a:pt x="5242495" y="768608"/>
                </a:cubicBezTo>
                <a:cubicBezTo>
                  <a:pt x="4515223" y="905978"/>
                  <a:pt x="2532581" y="639815"/>
                  <a:pt x="0" y="768608"/>
                </a:cubicBezTo>
                <a:cubicBezTo>
                  <a:pt x="44219" y="460959"/>
                  <a:pt x="-40023" y="351328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 w="19050">
            <a:solidFill>
              <a:srgbClr val="FFFF00"/>
            </a:solidFill>
            <a:extLst>
              <a:ext uri="{C807C97D-BFC1-408E-A445-0C87EB9F89A2}">
                <ask:lineSketchStyleProps xmlns:ask="http://schemas.microsoft.com/office/drawing/2018/sketchyshapes" sd="1252891834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800" dirty="0"/>
          </a:p>
          <a:p>
            <a:pPr algn="ctr">
              <a:lnSpc>
                <a:spcPct val="150000"/>
              </a:lnSpc>
            </a:pPr>
            <a:r>
              <a:rPr lang="ko-KR" altLang="en-US" sz="1600" dirty="0"/>
              <a:t>출생 후 </a:t>
            </a:r>
            <a:r>
              <a:rPr lang="en-US" altLang="ko-KR" sz="1600" dirty="0"/>
              <a:t>1</a:t>
            </a:r>
            <a:r>
              <a:rPr lang="ko-KR" altLang="en-US" sz="1600" dirty="0"/>
              <a:t>년 미만 </a:t>
            </a:r>
            <a:r>
              <a:rPr lang="ko-KR" altLang="en-US" sz="1600" dirty="0" err="1"/>
              <a:t>영아사망수</a:t>
            </a:r>
            <a:r>
              <a:rPr lang="en-US" altLang="ko-KR" sz="1600" dirty="0"/>
              <a:t>/ 1</a:t>
            </a:r>
            <a:r>
              <a:rPr lang="ko-KR" altLang="en-US" sz="1600" dirty="0"/>
              <a:t>년간 출생자수 </a:t>
            </a:r>
            <a:r>
              <a:rPr lang="en-US" altLang="ko-KR" sz="1600" dirty="0"/>
              <a:t>X 1000</a:t>
            </a:r>
          </a:p>
          <a:p>
            <a:pPr algn="ctr">
              <a:lnSpc>
                <a:spcPct val="150000"/>
              </a:lnSpc>
            </a:pPr>
            <a:endParaRPr lang="ko-KR" altLang="en-US" sz="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093BC9-7199-40CC-BB00-8F103284C8FD}"/>
              </a:ext>
            </a:extLst>
          </p:cNvPr>
          <p:cNvSpPr txBox="1"/>
          <p:nvPr/>
        </p:nvSpPr>
        <p:spPr>
          <a:xfrm>
            <a:off x="6662416" y="1480721"/>
            <a:ext cx="476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국가의 보건 수준을 나타내는 대표적 지표</a:t>
            </a:r>
            <a:endParaRPr lang="en-US" altLang="ko-KR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2E9781A3-8676-4F72-BD90-7AA1D70D91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76" y="1380226"/>
            <a:ext cx="5747873" cy="4558295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1CEF4D4-D3C4-4A41-AEF5-2B102E0EE221}"/>
              </a:ext>
            </a:extLst>
          </p:cNvPr>
          <p:cNvSpPr txBox="1"/>
          <p:nvPr/>
        </p:nvSpPr>
        <p:spPr>
          <a:xfrm>
            <a:off x="7005229" y="2528108"/>
            <a:ext cx="41630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년도에 따라 값↓  </a:t>
            </a:r>
            <a:endParaRPr lang="en-US" altLang="ko-KR" sz="4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E7FA47-4A09-430C-A507-40E132E1C825}"/>
              </a:ext>
            </a:extLst>
          </p:cNvPr>
          <p:cNvSpPr txBox="1"/>
          <p:nvPr/>
        </p:nvSpPr>
        <p:spPr>
          <a:xfrm>
            <a:off x="6792284" y="4525383"/>
            <a:ext cx="4636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국가의 보건지표↑  </a:t>
            </a:r>
            <a:endParaRPr lang="en-US" altLang="ko-KR" sz="4000" dirty="0"/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585E7DBA-EEE8-4C08-8011-D0497D83AB1D}"/>
              </a:ext>
            </a:extLst>
          </p:cNvPr>
          <p:cNvSpPr/>
          <p:nvPr/>
        </p:nvSpPr>
        <p:spPr>
          <a:xfrm>
            <a:off x="8855907" y="3551935"/>
            <a:ext cx="461724" cy="6352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CDB56E-26EE-4636-B611-CB8943A0C132}"/>
              </a:ext>
            </a:extLst>
          </p:cNvPr>
          <p:cNvSpPr txBox="1"/>
          <p:nvPr/>
        </p:nvSpPr>
        <p:spPr>
          <a:xfrm>
            <a:off x="438176" y="986584"/>
            <a:ext cx="290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OECD</a:t>
            </a:r>
            <a:r>
              <a:rPr lang="ko-KR" altLang="en-US" dirty="0"/>
              <a:t> 평균 </a:t>
            </a:r>
            <a:r>
              <a:rPr lang="en-US" altLang="ko-KR" dirty="0"/>
              <a:t>= 3.9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4718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9D149-F824-4C91-B2C0-6261CF97E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79" y="278092"/>
            <a:ext cx="7507563" cy="842786"/>
          </a:xfrm>
        </p:spPr>
        <p:txBody>
          <a:bodyPr>
            <a:normAutofit/>
          </a:bodyPr>
          <a:lstStyle/>
          <a:p>
            <a:r>
              <a:rPr lang="ko-KR" altLang="en-US" sz="4400" b="1" dirty="0"/>
              <a:t>한국의 출생 전후 사망률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703C893-C164-47AB-B854-C57BCBC73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2" y="1426418"/>
            <a:ext cx="5649765" cy="468744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DAA3C2-E861-4229-8A12-FE23637D6F0F}"/>
              </a:ext>
            </a:extLst>
          </p:cNvPr>
          <p:cNvSpPr txBox="1"/>
          <p:nvPr/>
        </p:nvSpPr>
        <p:spPr>
          <a:xfrm>
            <a:off x="7142679" y="2352831"/>
            <a:ext cx="41005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년도에 따라 값↓  </a:t>
            </a:r>
            <a:endParaRPr lang="en-US" altLang="ko-KR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689C7D-BB83-4A30-A1FA-E153EF800832}"/>
              </a:ext>
            </a:extLst>
          </p:cNvPr>
          <p:cNvSpPr txBox="1"/>
          <p:nvPr/>
        </p:nvSpPr>
        <p:spPr>
          <a:xfrm>
            <a:off x="7142679" y="4180554"/>
            <a:ext cx="4241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err="1"/>
              <a:t>출생아에</a:t>
            </a:r>
            <a:r>
              <a:rPr lang="ko-KR" altLang="en-US" sz="4000" dirty="0"/>
              <a:t> 대한 </a:t>
            </a:r>
            <a:r>
              <a:rPr lang="ko-KR" altLang="en-US" sz="4000" dirty="0" err="1"/>
              <a:t>생존률</a:t>
            </a:r>
            <a:r>
              <a:rPr lang="ko-KR" altLang="en-US" sz="4000" dirty="0"/>
              <a:t>↑</a:t>
            </a:r>
            <a:endParaRPr lang="en-US" altLang="ko-KR" sz="4000" dirty="0"/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0B215358-5770-4A57-A48D-319FA147DAEE}"/>
              </a:ext>
            </a:extLst>
          </p:cNvPr>
          <p:cNvSpPr/>
          <p:nvPr/>
        </p:nvSpPr>
        <p:spPr>
          <a:xfrm>
            <a:off x="8962097" y="3303002"/>
            <a:ext cx="461724" cy="6352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CB6FCA-C6DF-40B3-BEA7-90C157E6399A}"/>
              </a:ext>
            </a:extLst>
          </p:cNvPr>
          <p:cNvSpPr txBox="1"/>
          <p:nvPr/>
        </p:nvSpPr>
        <p:spPr>
          <a:xfrm>
            <a:off x="6662416" y="1480721"/>
            <a:ext cx="476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총 출생아 천명당 사망자수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941379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8820F4-E181-40A1-A824-B64EC791E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18" y="167390"/>
            <a:ext cx="4748643" cy="900394"/>
          </a:xfrm>
        </p:spPr>
        <p:txBody>
          <a:bodyPr>
            <a:normAutofit/>
          </a:bodyPr>
          <a:lstStyle/>
          <a:p>
            <a:r>
              <a:rPr lang="ko-KR" altLang="en-US" sz="4800" b="1" dirty="0"/>
              <a:t>한국의 </a:t>
            </a:r>
            <a:r>
              <a:rPr lang="ko-KR" altLang="en-US" sz="4800" b="1" dirty="0" err="1"/>
              <a:t>저체중아</a:t>
            </a:r>
            <a:endParaRPr lang="ko-KR" altLang="en-US" sz="4800" b="1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8A917A2-E96F-4B2F-AE66-39A1B904C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51" y="971772"/>
            <a:ext cx="5894865" cy="479095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FFD406-6759-498B-8DF6-FED455E3A7B0}"/>
              </a:ext>
            </a:extLst>
          </p:cNvPr>
          <p:cNvSpPr txBox="1"/>
          <p:nvPr/>
        </p:nvSpPr>
        <p:spPr>
          <a:xfrm>
            <a:off x="7199258" y="1468922"/>
            <a:ext cx="4062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출생아에</a:t>
            </a:r>
            <a:r>
              <a:rPr lang="ko-KR" altLang="en-US" dirty="0"/>
              <a:t> 대한 비율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ED37AD-A22E-40E9-BE0C-574AFFD83C8F}"/>
              </a:ext>
            </a:extLst>
          </p:cNvPr>
          <p:cNvSpPr txBox="1"/>
          <p:nvPr/>
        </p:nvSpPr>
        <p:spPr>
          <a:xfrm>
            <a:off x="7119083" y="2329233"/>
            <a:ext cx="4241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년도에 따라 값↑  </a:t>
            </a:r>
            <a:endParaRPr lang="en-US" altLang="ko-KR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50B1A0-4AF6-4033-A58E-FE6A8FE47BC0}"/>
              </a:ext>
            </a:extLst>
          </p:cNvPr>
          <p:cNvSpPr txBox="1"/>
          <p:nvPr/>
        </p:nvSpPr>
        <p:spPr>
          <a:xfrm>
            <a:off x="7119083" y="4156956"/>
            <a:ext cx="4241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태어난 아기의 건강상태 ↓</a:t>
            </a:r>
            <a:endParaRPr lang="en-US" altLang="ko-KR" sz="4000" dirty="0"/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547CE254-810C-40BB-873B-31BFA9A4F53F}"/>
              </a:ext>
            </a:extLst>
          </p:cNvPr>
          <p:cNvSpPr/>
          <p:nvPr/>
        </p:nvSpPr>
        <p:spPr>
          <a:xfrm>
            <a:off x="8938501" y="3279404"/>
            <a:ext cx="461724" cy="6352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325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세로 제목 4">
            <a:extLst>
              <a:ext uri="{FF2B5EF4-FFF2-40B4-BE49-F238E27FC236}">
                <a16:creationId xmlns:a16="http://schemas.microsoft.com/office/drawing/2014/main" id="{346FAA81-F2C7-4393-A433-904545EC567C}"/>
              </a:ext>
            </a:extLst>
          </p:cNvPr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lang="ko-KR" altLang="en-US" sz="6600" b="1" dirty="0">
                <a:solidFill>
                  <a:schemeClr val="accent5"/>
                </a:solidFill>
              </a:rPr>
              <a:t>목차</a:t>
            </a:r>
            <a:endParaRPr lang="ko-KR" altLang="en-US" b="1" dirty="0">
              <a:solidFill>
                <a:schemeClr val="accent5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D1C66B-6E1B-4512-8C56-A332A29A64D1}"/>
              </a:ext>
            </a:extLst>
          </p:cNvPr>
          <p:cNvSpPr txBox="1"/>
          <p:nvPr/>
        </p:nvSpPr>
        <p:spPr>
          <a:xfrm>
            <a:off x="502979" y="950751"/>
            <a:ext cx="8765007" cy="4956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3200" dirty="0"/>
              <a:t>인구 감소 현황</a:t>
            </a:r>
            <a:endParaRPr lang="en-US" altLang="ko-KR" sz="3200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3200" dirty="0"/>
              <a:t>인구감소와 영유아 의료와의 관계</a:t>
            </a:r>
            <a:endParaRPr lang="en-US" altLang="ko-KR" sz="3200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3200" dirty="0"/>
              <a:t>교육기관과 참여자수 그리고 미래투자의 변화</a:t>
            </a:r>
            <a:endParaRPr lang="en-US" altLang="ko-KR" sz="3200" dirty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3200" dirty="0"/>
              <a:t>인구감소와 산업생산량과의 관계</a:t>
            </a:r>
            <a:endParaRPr lang="en-US" altLang="ko-KR" sz="3200" dirty="0"/>
          </a:p>
          <a:p>
            <a:pPr>
              <a:lnSpc>
                <a:spcPct val="200000"/>
              </a:lnSpc>
            </a:pP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4592443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내용 개체 틀 7">
            <a:extLst>
              <a:ext uri="{FF2B5EF4-FFF2-40B4-BE49-F238E27FC236}">
                <a16:creationId xmlns:a16="http://schemas.microsoft.com/office/drawing/2014/main" id="{133D19BF-4F00-49F0-866B-498329E68831}"/>
              </a:ext>
            </a:extLst>
          </p:cNvPr>
          <p:cNvGraphicFramePr>
            <a:graphicFrameLocks noGrp="1"/>
          </p:cNvGraphicFramePr>
          <p:nvPr>
            <p:ph sz="half" idx="4294967295"/>
          </p:nvPr>
        </p:nvGraphicFramePr>
        <p:xfrm>
          <a:off x="203200" y="188891"/>
          <a:ext cx="11766591" cy="5981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41353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80F94CC9-76F8-4008-A4DF-F441048C5F7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29786" y="88490"/>
            <a:ext cx="1657719" cy="22479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사회에</a:t>
            </a:r>
            <a:br>
              <a:rPr lang="en-US" altLang="ko-KR" b="1" dirty="0"/>
            </a:br>
            <a:r>
              <a:rPr lang="ko-KR" altLang="en-US" b="1" dirty="0"/>
              <a:t>미치는</a:t>
            </a:r>
            <a:br>
              <a:rPr lang="en-US" altLang="ko-KR" b="1" dirty="0"/>
            </a:br>
            <a:r>
              <a:rPr lang="ko-KR" altLang="en-US" b="1" dirty="0"/>
              <a:t>영향</a:t>
            </a: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B85D3151-0A1E-4561-8CD3-0019ACFD9F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1472535"/>
              </p:ext>
            </p:extLst>
          </p:nvPr>
        </p:nvGraphicFramePr>
        <p:xfrm>
          <a:off x="2964096" y="336265"/>
          <a:ext cx="7200492" cy="5433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875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78F5D1B-84AC-4C98-A1B1-6A13109E3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068" y="622344"/>
            <a:ext cx="8153116" cy="3006858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b="1" dirty="0"/>
              <a:t>공인 교육기관과  해당 참여 인원을</a:t>
            </a:r>
            <a:br>
              <a:rPr lang="en-US" altLang="ko-KR" sz="4000" b="1" dirty="0"/>
            </a:br>
            <a:r>
              <a:rPr lang="ko-KR" altLang="en-US" sz="4000" b="1" dirty="0"/>
              <a:t>기반으로 한 인구 분석 및 추론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BFC7CE5-B806-4858-A16C-4E88EF54A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58294" y="4618364"/>
            <a:ext cx="8630446" cy="1012929"/>
          </a:xfrm>
        </p:spPr>
        <p:txBody>
          <a:bodyPr>
            <a:normAutofit/>
          </a:bodyPr>
          <a:lstStyle/>
          <a:p>
            <a:pPr algn="r"/>
            <a:r>
              <a:rPr lang="ko-KR" altLang="en-US" sz="4000" dirty="0"/>
              <a:t>발표자</a:t>
            </a:r>
            <a:r>
              <a:rPr lang="en-US" altLang="ko-KR" sz="4000" dirty="0"/>
              <a:t>: </a:t>
            </a:r>
            <a:r>
              <a:rPr lang="ko-KR" altLang="en-US" sz="4000" dirty="0" err="1"/>
              <a:t>김문섭</a:t>
            </a:r>
            <a:endParaRPr lang="en-US" altLang="ko-KR" sz="4000" dirty="0"/>
          </a:p>
          <a:p>
            <a:pPr algn="r"/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51249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C5ED796-F9B4-45A3-BE93-DF75B4B8197A}"/>
              </a:ext>
            </a:extLst>
          </p:cNvPr>
          <p:cNvSpPr txBox="1">
            <a:spLocks/>
          </p:cNvSpPr>
          <p:nvPr/>
        </p:nvSpPr>
        <p:spPr>
          <a:xfrm>
            <a:off x="1294362" y="909528"/>
            <a:ext cx="4812356" cy="7729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dirty="0"/>
              <a:t>데이터 출처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8C291D29-E30E-4833-9A41-400F4944D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2011680"/>
            <a:ext cx="9603275" cy="4320297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 유치원 개황</a:t>
            </a:r>
            <a:r>
              <a:rPr lang="en-US" altLang="ko-KR" sz="3200" dirty="0"/>
              <a:t>, </a:t>
            </a:r>
            <a:r>
              <a:rPr lang="ko-KR" altLang="en-US" sz="3200" dirty="0"/>
              <a:t> 초등학교 개황 </a:t>
            </a:r>
            <a:r>
              <a:rPr lang="en-US" altLang="ko-KR" sz="3200" dirty="0"/>
              <a:t>(2013~2022 </a:t>
            </a:r>
            <a:r>
              <a:rPr lang="ko-KR" altLang="en-US" sz="3200" dirty="0"/>
              <a:t>상반기</a:t>
            </a:r>
            <a:r>
              <a:rPr lang="en-US" altLang="ko-KR" sz="3200" dirty="0"/>
              <a:t>)&gt;&gt;</a:t>
            </a:r>
            <a:r>
              <a:rPr lang="ko-KR" altLang="en-US" sz="3200" dirty="0"/>
              <a:t>「교육기본통계」 한국교육개발원 </a:t>
            </a:r>
            <a:endParaRPr lang="en-US" altLang="ko-KR" sz="3200" dirty="0"/>
          </a:p>
          <a:p>
            <a:r>
              <a:rPr lang="ko-KR" altLang="en-US" sz="3200" dirty="0"/>
              <a:t> 학교 미집행현황</a:t>
            </a:r>
            <a:r>
              <a:rPr lang="en-US" altLang="ko-KR" sz="3200" dirty="0"/>
              <a:t>(</a:t>
            </a:r>
            <a:r>
              <a:rPr lang="ko-KR" altLang="en-US" sz="3200" dirty="0" err="1"/>
              <a:t>시군구</a:t>
            </a:r>
            <a:r>
              <a:rPr lang="en-US" altLang="ko-KR" sz="3200" dirty="0"/>
              <a:t>) (2013~2022)&gt;&gt; &gt;&gt; </a:t>
            </a:r>
            <a:r>
              <a:rPr lang="ko-KR" altLang="en-US" sz="3200" dirty="0"/>
              <a:t>「도시계획현황」 한국국토정보공사</a:t>
            </a:r>
            <a:endParaRPr lang="en-US" altLang="ko-KR" sz="3200" dirty="0"/>
          </a:p>
          <a:p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355787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C5ED796-F9B4-45A3-BE93-DF75B4B8197A}"/>
              </a:ext>
            </a:extLst>
          </p:cNvPr>
          <p:cNvSpPr txBox="1">
            <a:spLocks/>
          </p:cNvSpPr>
          <p:nvPr/>
        </p:nvSpPr>
        <p:spPr>
          <a:xfrm>
            <a:off x="1294362" y="909528"/>
            <a:ext cx="4812356" cy="7729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b="1" dirty="0"/>
              <a:t>데이터 추출 기준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8C291D29-E30E-4833-9A41-400F4944D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4362" y="2011680"/>
            <a:ext cx="9603275" cy="4320297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전국</a:t>
            </a:r>
            <a:r>
              <a:rPr lang="en-US" altLang="ko-KR" sz="3200" dirty="0"/>
              <a:t>, </a:t>
            </a:r>
            <a:r>
              <a:rPr lang="ko-KR" altLang="en-US" sz="3200" dirty="0"/>
              <a:t>강원도</a:t>
            </a:r>
            <a:r>
              <a:rPr lang="en-US" altLang="ko-KR" sz="3200" dirty="0"/>
              <a:t>, </a:t>
            </a:r>
            <a:r>
              <a:rPr lang="ko-KR" altLang="en-US" sz="3200" dirty="0"/>
              <a:t>경기도 조사</a:t>
            </a:r>
            <a:endParaRPr lang="en-US" altLang="ko-KR" sz="3200" dirty="0"/>
          </a:p>
          <a:p>
            <a:r>
              <a:rPr lang="ko-KR" altLang="en-US" sz="3200" dirty="0" err="1"/>
              <a:t>교육기관수와</a:t>
            </a:r>
            <a:r>
              <a:rPr lang="ko-KR" altLang="en-US" sz="3200" dirty="0"/>
              <a:t> </a:t>
            </a:r>
            <a:r>
              <a:rPr lang="ko-KR" altLang="en-US" sz="3200" dirty="0" err="1"/>
              <a:t>교육대상명수</a:t>
            </a:r>
            <a:r>
              <a:rPr lang="ko-KR" altLang="en-US" sz="3200" dirty="0"/>
              <a:t> 변화추이 비교</a:t>
            </a:r>
            <a:endParaRPr lang="en-US" altLang="ko-KR" sz="3200" dirty="0"/>
          </a:p>
          <a:p>
            <a:pPr marL="0" indent="0">
              <a:buNone/>
            </a:pPr>
            <a:r>
              <a:rPr lang="en-US" altLang="ko-KR" sz="3200" dirty="0"/>
              <a:t>(</a:t>
            </a:r>
            <a:r>
              <a:rPr lang="ko-KR" altLang="en-US" sz="3200" dirty="0"/>
              <a:t>초등학교</a:t>
            </a:r>
            <a:r>
              <a:rPr lang="en-US" altLang="ko-KR" sz="3200" dirty="0"/>
              <a:t>, </a:t>
            </a:r>
            <a:r>
              <a:rPr lang="ko-KR" altLang="en-US" sz="3200" dirty="0"/>
              <a:t>유치원</a:t>
            </a:r>
            <a:r>
              <a:rPr lang="en-US" altLang="ko-KR" sz="3200" dirty="0"/>
              <a:t>)</a:t>
            </a:r>
          </a:p>
          <a:p>
            <a:r>
              <a:rPr lang="ko-KR" altLang="en-US" sz="3200" dirty="0"/>
              <a:t>모든 교육기관의 미집행결정면적과 </a:t>
            </a:r>
            <a:r>
              <a:rPr lang="ko-KR" altLang="en-US" sz="3200" dirty="0" err="1"/>
              <a:t>추정사입비</a:t>
            </a:r>
            <a:r>
              <a:rPr lang="ko-KR" altLang="en-US" sz="3200" dirty="0"/>
              <a:t> 변화 비교</a:t>
            </a:r>
            <a:endParaRPr lang="en-US" altLang="ko-KR" sz="3200" dirty="0"/>
          </a:p>
          <a:p>
            <a:pPr marL="0" indent="0">
              <a:buNone/>
            </a:pP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076200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454A7-41AA-47DB-8496-8BA02FD6C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588" y="214584"/>
            <a:ext cx="3179415" cy="658522"/>
          </a:xfrm>
        </p:spPr>
        <p:txBody>
          <a:bodyPr/>
          <a:lstStyle/>
          <a:p>
            <a:r>
              <a:rPr lang="ko-KR" altLang="en-US" dirty="0"/>
              <a:t>테이블 명세서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9551D1F0-7968-4678-A3BF-2DFA8D79D00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20791" y="1142047"/>
          <a:ext cx="10515600" cy="47464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데이터베이스 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테이블 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KMS_</a:t>
                      </a:r>
                      <a:r>
                        <a:rPr lang="ko-KR" altLang="en-US" dirty="0"/>
                        <a:t>유치원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테이블 설명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유치원 인원과 건물 수 등 종합 수치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컬럼이름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컬럼타입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행정구역</a:t>
                      </a:r>
                      <a:r>
                        <a:rPr lang="en-US" altLang="ko-KR" dirty="0"/>
                        <a:t>0 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광역시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도별 단위 구분입니다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설립주체별</a:t>
                      </a:r>
                      <a:r>
                        <a:rPr lang="en-US" altLang="ko-KR" dirty="0"/>
                        <a:t>(1)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사립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공립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국립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계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총합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입니다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535646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유치원현황별</a:t>
                      </a:r>
                      <a:r>
                        <a:rPr lang="en-US" altLang="ko-KR" dirty="0"/>
                        <a:t>(1)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교실수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)’, '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교원수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)’,  '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신입원아수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)’, '</a:t>
                      </a:r>
                      <a:r>
                        <a:rPr lang="ko-KR" altLang="en-US" sz="1800" b="1" kern="1200" dirty="0" err="1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원아수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)’,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유치원수 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US" altLang="ko-KR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’, 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재취원아수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)’, '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졸업원아수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)’, '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직원수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)','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학급수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)’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0946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유치원현황별</a:t>
                      </a:r>
                      <a:r>
                        <a:rPr lang="en-US" altLang="ko-KR" dirty="0"/>
                        <a:t>(2)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다양한교실 유형</a:t>
                      </a:r>
                      <a:r>
                        <a:rPr lang="en-US" altLang="ko-KR" dirty="0"/>
                        <a:t> (</a:t>
                      </a:r>
                      <a:r>
                        <a:rPr lang="ko-KR" altLang="en-US" b="1" dirty="0">
                          <a:solidFill>
                            <a:srgbClr val="0066FF"/>
                          </a:solidFill>
                        </a:rPr>
                        <a:t>소계</a:t>
                      </a:r>
                      <a:r>
                        <a:rPr lang="ko-KR" altLang="en-US" dirty="0"/>
                        <a:t>만 사용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73146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smallint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</a:p>
                    <a:p>
                      <a:pPr latinLnBrk="1"/>
                      <a:r>
                        <a:rPr lang="en-US" altLang="ko-KR" dirty="0"/>
                        <a:t>foreign key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references </a:t>
                      </a:r>
                      <a:r>
                        <a:rPr lang="en-US" altLang="ko-KR" dirty="0" err="1"/>
                        <a:t>GHW_production_toy</a:t>
                      </a:r>
                      <a:r>
                        <a:rPr lang="en-US" altLang="ko-KR" dirty="0"/>
                        <a:t> (year)</a:t>
                      </a:r>
                    </a:p>
                    <a:p>
                      <a:pPr latinLnBrk="1"/>
                      <a:r>
                        <a:rPr lang="en-US" altLang="ko-KR" dirty="0"/>
                        <a:t>references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 err="1"/>
                        <a:t>GHW_production_education</a:t>
                      </a:r>
                      <a:r>
                        <a:rPr lang="en-US" altLang="ko-KR" dirty="0"/>
                        <a:t> (year)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138773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데이터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bigint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수치데이터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6553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60844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2D26A8-5E3E-4748-A13C-E4F53AC96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C03F90E-297E-4C78-B2D0-61236D5DE673}"/>
              </a:ext>
            </a:extLst>
          </p:cNvPr>
          <p:cNvGraphicFramePr>
            <a:graphicFrameLocks/>
          </p:cNvGraphicFramePr>
          <p:nvPr/>
        </p:nvGraphicFramePr>
        <p:xfrm>
          <a:off x="920791" y="1142047"/>
          <a:ext cx="10515600" cy="44721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데이터베이스 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테이블 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KMS_</a:t>
                      </a:r>
                      <a:r>
                        <a:rPr lang="ko-KR" altLang="en-US" dirty="0"/>
                        <a:t>초등학교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테이블 설명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초등학교 인원과 건물 수 등 종합 수치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컬럼이름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컬럼타입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행정구역</a:t>
                      </a:r>
                      <a:r>
                        <a:rPr lang="en-US" altLang="ko-KR" dirty="0"/>
                        <a:t>0 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광역시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도별 단위 구분입니다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설립주체별</a:t>
                      </a:r>
                      <a:r>
                        <a:rPr lang="en-US" altLang="ko-KR" dirty="0"/>
                        <a:t>(1)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사립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공립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국립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b="1" dirty="0">
                          <a:solidFill>
                            <a:srgbClr val="0066FF"/>
                          </a:solidFill>
                        </a:rPr>
                        <a:t>계</a:t>
                      </a:r>
                      <a:r>
                        <a:rPr lang="en-US" altLang="ko-KR" b="1" dirty="0">
                          <a:solidFill>
                            <a:srgbClr val="0066FF"/>
                          </a:solidFill>
                        </a:rPr>
                        <a:t>(</a:t>
                      </a:r>
                      <a:r>
                        <a:rPr lang="ko-KR" altLang="en-US" b="1" dirty="0">
                          <a:solidFill>
                            <a:srgbClr val="0066FF"/>
                          </a:solidFill>
                        </a:rPr>
                        <a:t>총합</a:t>
                      </a:r>
                      <a:r>
                        <a:rPr lang="en-US" altLang="ko-KR" b="1" dirty="0">
                          <a:solidFill>
                            <a:srgbClr val="0066FF"/>
                          </a:solidFill>
                        </a:rPr>
                        <a:t>) </a:t>
                      </a:r>
                      <a:r>
                        <a:rPr lang="ko-KR" altLang="en-US" dirty="0"/>
                        <a:t>입니다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535646"/>
                  </a:ext>
                </a:extLst>
              </a:tr>
              <a:tr h="11857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학교현황별</a:t>
                      </a:r>
                      <a:r>
                        <a:rPr lang="en-US" altLang="ko-KR" dirty="0"/>
                        <a:t>(1)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교실수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 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교원수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 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입학자수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, 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졸업자수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 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직원수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 </a:t>
                      </a:r>
                      <a:r>
                        <a:rPr lang="ko-KR" altLang="en-US" sz="1800" b="1" kern="1200" dirty="0" err="1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학교수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  </a:t>
                      </a:r>
                      <a:r>
                        <a:rPr lang="ko-KR" alt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학급수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), 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학생수 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명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800" b="1" kern="1200" dirty="0">
                        <a:solidFill>
                          <a:srgbClr val="0066FF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0946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학교현황별</a:t>
                      </a:r>
                      <a:r>
                        <a:rPr lang="en-US" altLang="ko-KR" dirty="0"/>
                        <a:t>(2)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다양한교실 유형</a:t>
                      </a:r>
                      <a:r>
                        <a:rPr lang="en-US" altLang="ko-KR" dirty="0"/>
                        <a:t> (</a:t>
                      </a:r>
                      <a:r>
                        <a:rPr lang="ko-KR" altLang="en-US" b="1" dirty="0">
                          <a:solidFill>
                            <a:srgbClr val="0066FF"/>
                          </a:solidFill>
                        </a:rPr>
                        <a:t>소계</a:t>
                      </a:r>
                      <a:r>
                        <a:rPr lang="ko-KR" altLang="en-US" dirty="0"/>
                        <a:t>만 사용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73146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smallint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</a:p>
                    <a:p>
                      <a:pPr latinLnBrk="1"/>
                      <a:r>
                        <a:rPr lang="en-US" altLang="ko-KR" dirty="0"/>
                        <a:t>foreign key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references </a:t>
                      </a:r>
                      <a:r>
                        <a:rPr lang="en-US" altLang="ko-KR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GHW_production_education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(year)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138773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데이터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bigint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수치데이터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655349"/>
                  </a:ext>
                </a:extLst>
              </a:tr>
            </a:tbl>
          </a:graphicData>
        </a:graphic>
      </p:graphicFrame>
      <p:sp>
        <p:nvSpPr>
          <p:cNvPr id="9" name="제목 1">
            <a:extLst>
              <a:ext uri="{FF2B5EF4-FFF2-40B4-BE49-F238E27FC236}">
                <a16:creationId xmlns:a16="http://schemas.microsoft.com/office/drawing/2014/main" id="{482B8C74-07AC-4394-A96D-C89AB183F603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3179415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테이블 명세서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7397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2D26A8-5E3E-4748-A13C-E4F53AC96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C03F90E-297E-4C78-B2D0-61236D5DE673}"/>
              </a:ext>
            </a:extLst>
          </p:cNvPr>
          <p:cNvGraphicFramePr>
            <a:graphicFrameLocks/>
          </p:cNvGraphicFramePr>
          <p:nvPr/>
        </p:nvGraphicFramePr>
        <p:xfrm>
          <a:off x="920791" y="1142047"/>
          <a:ext cx="10515600" cy="43551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데이터베이스 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테이블 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KMS_</a:t>
                      </a:r>
                      <a:r>
                        <a:rPr lang="ko-KR" altLang="en-US" dirty="0"/>
                        <a:t>미집행현황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테이블 설명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분야별 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컬럼이름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컬럼타입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행정구역</a:t>
                      </a:r>
                      <a:r>
                        <a:rPr lang="en-US" altLang="ko-KR" dirty="0"/>
                        <a:t>0 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광역시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도별 단위 구분입니다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행정구역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구별 단위 구분입니다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535646"/>
                  </a:ext>
                </a:extLst>
              </a:tr>
              <a:tr h="11857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항목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부분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미집행결정면적 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(㎡), 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미집행면적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(㎡), 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집행면적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(㎡), </a:t>
                      </a: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집행비율 </a:t>
                      </a: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(%), 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추정사업비계 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백만원</a:t>
                      </a:r>
                      <a:r>
                        <a:rPr lang="en-US" altLang="ko-KR" sz="1800" b="1" kern="1200" dirty="0">
                          <a:solidFill>
                            <a:srgbClr val="0066F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0946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smallint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foreign key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references </a:t>
                      </a:r>
                      <a:r>
                        <a:rPr lang="en-US" altLang="ko-KR" dirty="0" err="1"/>
                        <a:t>GHW_production_education</a:t>
                      </a:r>
                      <a:r>
                        <a:rPr lang="en-US" altLang="ko-KR" dirty="0"/>
                        <a:t> (year),</a:t>
                      </a:r>
                    </a:p>
                    <a:p>
                      <a:pPr latinLnBrk="1"/>
                      <a:r>
                        <a:rPr lang="en-US" altLang="ko-KR" dirty="0"/>
                        <a:t>references KMS_</a:t>
                      </a:r>
                      <a:r>
                        <a:rPr lang="ko-KR" altLang="en-US" dirty="0"/>
                        <a:t>시도별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시도별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138773"/>
                  </a:ext>
                </a:extLst>
              </a:tr>
              <a:tr h="38834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데이터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bigint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수치데이터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655349"/>
                  </a:ext>
                </a:extLst>
              </a:tr>
            </a:tbl>
          </a:graphicData>
        </a:graphic>
      </p:graphicFrame>
      <p:sp>
        <p:nvSpPr>
          <p:cNvPr id="9" name="제목 1">
            <a:extLst>
              <a:ext uri="{FF2B5EF4-FFF2-40B4-BE49-F238E27FC236}">
                <a16:creationId xmlns:a16="http://schemas.microsoft.com/office/drawing/2014/main" id="{482B8C74-07AC-4394-A96D-C89AB183F603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3179415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테이블 명세서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49114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C03F90E-297E-4C78-B2D0-61236D5DE673}"/>
              </a:ext>
            </a:extLst>
          </p:cNvPr>
          <p:cNvGraphicFramePr>
            <a:graphicFrameLocks/>
          </p:cNvGraphicFramePr>
          <p:nvPr/>
        </p:nvGraphicFramePr>
        <p:xfrm>
          <a:off x="920791" y="1142047"/>
          <a:ext cx="10515600" cy="1478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데이터베이스 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테이블 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KMS_</a:t>
                      </a:r>
                      <a:r>
                        <a:rPr lang="ko-KR" altLang="en-US" dirty="0"/>
                        <a:t>시도별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테이블 설명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시도 데이터만 저장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컬럼이름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컬럼타입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시도별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varchar(30)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광역시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도별 단위 구분입니다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</a:tbl>
          </a:graphicData>
        </a:graphic>
      </p:graphicFrame>
      <p:sp>
        <p:nvSpPr>
          <p:cNvPr id="9" name="제목 1">
            <a:extLst>
              <a:ext uri="{FF2B5EF4-FFF2-40B4-BE49-F238E27FC236}">
                <a16:creationId xmlns:a16="http://schemas.microsoft.com/office/drawing/2014/main" id="{482B8C74-07AC-4394-A96D-C89AB183F603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3179415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테이블 명세서</a:t>
            </a:r>
          </a:p>
        </p:txBody>
      </p:sp>
    </p:spTree>
    <p:extLst>
      <p:ext uri="{BB962C8B-B14F-4D97-AF65-F5344CB8AC3E}">
        <p14:creationId xmlns:p14="http://schemas.microsoft.com/office/powerpoint/2010/main" val="24777831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C5ED796-F9B4-45A3-BE93-DF75B4B8197A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3179415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유치원생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63FEFE5-AB34-4957-B72E-9823926635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443" y="873106"/>
            <a:ext cx="6045042" cy="453378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6BB579-837D-429D-A18F-F8C96F93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6959" y="873105"/>
            <a:ext cx="6045041" cy="453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246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78F5D1B-84AC-4C98-A1B1-6A13109E3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518" y="1152985"/>
            <a:ext cx="8299180" cy="223110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6600" b="1" dirty="0"/>
              <a:t>한국의 인구감소 현황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BFC7CE5-B806-4858-A16C-4E88EF54A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07742" y="4809957"/>
            <a:ext cx="4135945" cy="821523"/>
          </a:xfrm>
        </p:spPr>
        <p:txBody>
          <a:bodyPr>
            <a:normAutofit/>
          </a:bodyPr>
          <a:lstStyle/>
          <a:p>
            <a:pPr algn="r"/>
            <a:r>
              <a:rPr lang="ko-KR" altLang="en-US" sz="4000" dirty="0"/>
              <a:t>발표자</a:t>
            </a:r>
            <a:r>
              <a:rPr lang="en-US" altLang="ko-KR" sz="4000" dirty="0"/>
              <a:t>: </a:t>
            </a:r>
            <a:r>
              <a:rPr lang="ko-KR" altLang="en-US" sz="4000" dirty="0" err="1"/>
              <a:t>김규량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238318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63FEFE5-AB34-4957-B72E-9823926635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5443" y="873106"/>
            <a:ext cx="6045042" cy="453378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6BB579-837D-429D-A18F-F8C96F93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6959" y="873105"/>
            <a:ext cx="6045041" cy="453378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95B3DE06-8200-4748-BCED-D240A3C18F29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3179415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유치원생</a:t>
            </a:r>
          </a:p>
        </p:txBody>
      </p:sp>
    </p:spTree>
    <p:extLst>
      <p:ext uri="{BB962C8B-B14F-4D97-AF65-F5344CB8AC3E}">
        <p14:creationId xmlns:p14="http://schemas.microsoft.com/office/powerpoint/2010/main" val="4763967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63FEFE5-AB34-4957-B72E-9823926635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5443" y="873106"/>
            <a:ext cx="6045041" cy="453378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6BB579-837D-429D-A18F-F8C96F93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6959" y="873105"/>
            <a:ext cx="6045040" cy="453378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3357E0E9-3069-4D5A-9D6B-6475F36EA2D3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3179415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유치원생</a:t>
            </a:r>
          </a:p>
        </p:txBody>
      </p:sp>
    </p:spTree>
    <p:extLst>
      <p:ext uri="{BB962C8B-B14F-4D97-AF65-F5344CB8AC3E}">
        <p14:creationId xmlns:p14="http://schemas.microsoft.com/office/powerpoint/2010/main" val="16030001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C5ED796-F9B4-45A3-BE93-DF75B4B8197A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3179415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초등학생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63FEFE5-AB34-4957-B72E-9823926635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5443" y="873106"/>
            <a:ext cx="6045042" cy="453378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6BB579-837D-429D-A18F-F8C96F93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6959" y="873105"/>
            <a:ext cx="6045041" cy="453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7562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63FEFE5-AB34-4957-B72E-9823926635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5443" y="873106"/>
            <a:ext cx="6045041" cy="453378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6BB579-837D-429D-A18F-F8C96F93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6959" y="873105"/>
            <a:ext cx="6045040" cy="453378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5435DDC6-841E-43BB-BC58-6E15ABB7E587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3179415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초등학생</a:t>
            </a:r>
          </a:p>
        </p:txBody>
      </p:sp>
    </p:spTree>
    <p:extLst>
      <p:ext uri="{BB962C8B-B14F-4D97-AF65-F5344CB8AC3E}">
        <p14:creationId xmlns:p14="http://schemas.microsoft.com/office/powerpoint/2010/main" val="11202340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63FEFE5-AB34-4957-B72E-9823926635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5443" y="873106"/>
            <a:ext cx="6045042" cy="453378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6BB579-837D-429D-A18F-F8C96F93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6959" y="873105"/>
            <a:ext cx="6045041" cy="453378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3EDECD76-D5F9-4AC4-86C9-04BCC9811E5B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3179415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초등학생</a:t>
            </a:r>
          </a:p>
        </p:txBody>
      </p:sp>
    </p:spTree>
    <p:extLst>
      <p:ext uri="{BB962C8B-B14F-4D97-AF65-F5344CB8AC3E}">
        <p14:creationId xmlns:p14="http://schemas.microsoft.com/office/powerpoint/2010/main" val="13318988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C5ED796-F9B4-45A3-BE93-DF75B4B8197A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6214436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미집행결정면적과 추정사업비계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63FEFE5-AB34-4957-B72E-9823926635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5443" y="873106"/>
            <a:ext cx="6045041" cy="453378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6BB579-837D-429D-A18F-F8C96F93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6959" y="873105"/>
            <a:ext cx="6045040" cy="4533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4412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63FEFE5-AB34-4957-B72E-9823926635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5443" y="873106"/>
            <a:ext cx="6045041" cy="4533780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6BB579-837D-429D-A18F-F8C96F93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6959" y="873105"/>
            <a:ext cx="6045040" cy="4533779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8907CCF8-28A9-4110-87C1-5AA656BD1EBD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6214436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미집행결정면적과 추정사업비계 </a:t>
            </a:r>
          </a:p>
        </p:txBody>
      </p:sp>
    </p:spTree>
    <p:extLst>
      <p:ext uri="{BB962C8B-B14F-4D97-AF65-F5344CB8AC3E}">
        <p14:creationId xmlns:p14="http://schemas.microsoft.com/office/powerpoint/2010/main" val="36369250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63FEFE5-AB34-4957-B72E-98239266354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5443" y="873106"/>
            <a:ext cx="6045041" cy="453378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736BB579-837D-429D-A18F-F8C96F93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46959" y="873105"/>
            <a:ext cx="6045040" cy="453378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72695060-62E7-4EB0-AB0B-1C27EB54E61A}"/>
              </a:ext>
            </a:extLst>
          </p:cNvPr>
          <p:cNvSpPr txBox="1">
            <a:spLocks/>
          </p:cNvSpPr>
          <p:nvPr/>
        </p:nvSpPr>
        <p:spPr>
          <a:xfrm>
            <a:off x="454588" y="214584"/>
            <a:ext cx="6214436" cy="6585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미집행결정면적과 추정사업비계 </a:t>
            </a:r>
          </a:p>
        </p:txBody>
      </p:sp>
    </p:spTree>
    <p:extLst>
      <p:ext uri="{BB962C8B-B14F-4D97-AF65-F5344CB8AC3E}">
        <p14:creationId xmlns:p14="http://schemas.microsoft.com/office/powerpoint/2010/main" val="10537985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454A7-41AA-47DB-8496-8BA02FD6C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400" b="1" dirty="0"/>
              <a:t>추론해보기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BE285D-5AF2-4EB9-8FB5-906FCEDC6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527159" cy="3450613"/>
          </a:xfrm>
        </p:spPr>
        <p:txBody>
          <a:bodyPr>
            <a:normAutofit/>
          </a:bodyPr>
          <a:lstStyle/>
          <a:p>
            <a:r>
              <a:rPr lang="ko-KR" altLang="en-US" sz="2200" dirty="0"/>
              <a:t>초등학교의 건물</a:t>
            </a:r>
            <a:r>
              <a:rPr lang="en-US" altLang="ko-KR" sz="2200" dirty="0"/>
              <a:t>,</a:t>
            </a:r>
            <a:r>
              <a:rPr lang="ko-KR" altLang="en-US" sz="2200" dirty="0"/>
              <a:t> 학생 인원은 </a:t>
            </a:r>
            <a:r>
              <a:rPr lang="ko-KR" altLang="en-US" sz="2200" b="1" dirty="0"/>
              <a:t>상승</a:t>
            </a:r>
            <a:r>
              <a:rPr lang="ko-KR" altLang="en-US" sz="2200" dirty="0"/>
              <a:t> </a:t>
            </a:r>
            <a:endParaRPr lang="en-US" altLang="ko-KR" sz="2200" dirty="0"/>
          </a:p>
          <a:p>
            <a:r>
              <a:rPr lang="ko-KR" altLang="en-US" sz="2200" dirty="0" err="1"/>
              <a:t>유치원와</a:t>
            </a:r>
            <a:r>
              <a:rPr lang="ko-KR" altLang="en-US" sz="2200" dirty="0"/>
              <a:t> 유치원생의 수의 인원은 감소 하지만 원생의 수가 더 크게 </a:t>
            </a:r>
            <a:r>
              <a:rPr lang="ko-KR" altLang="en-US" sz="2200" b="1" dirty="0"/>
              <a:t>감소</a:t>
            </a:r>
            <a:endParaRPr lang="en-US" altLang="ko-KR" sz="2200" b="1" dirty="0"/>
          </a:p>
          <a:p>
            <a:r>
              <a:rPr lang="ko-KR" altLang="en-US" sz="2200" b="1" dirty="0"/>
              <a:t>학생 </a:t>
            </a:r>
            <a:r>
              <a:rPr lang="en-US" altLang="ko-KR" sz="2200" b="1" dirty="0"/>
              <a:t>1</a:t>
            </a:r>
            <a:r>
              <a:rPr lang="ko-KR" altLang="en-US" sz="2200" b="1" dirty="0"/>
              <a:t>인당 </a:t>
            </a:r>
            <a:r>
              <a:rPr lang="ko-KR" altLang="en-US" sz="2200" dirty="0"/>
              <a:t>할당되는 교사수는 이전 추세 기반 </a:t>
            </a:r>
            <a:r>
              <a:rPr lang="ko-KR" altLang="en-US" sz="2200" b="1" dirty="0"/>
              <a:t>증가</a:t>
            </a:r>
            <a:endParaRPr lang="en-US" altLang="ko-KR" sz="2200" b="1" dirty="0"/>
          </a:p>
          <a:p>
            <a:r>
              <a:rPr lang="ko-KR" altLang="en-US" sz="2200" dirty="0"/>
              <a:t>하지만 학교 건설 등 미래의 </a:t>
            </a:r>
            <a:r>
              <a:rPr lang="ko-KR" altLang="en-US" sz="2200" b="1" dirty="0"/>
              <a:t>투자</a:t>
            </a:r>
            <a:r>
              <a:rPr lang="ko-KR" altLang="en-US" sz="2200" dirty="0"/>
              <a:t>기조가 </a:t>
            </a:r>
            <a:r>
              <a:rPr lang="ko-KR" altLang="en-US" sz="2200" b="1" dirty="0"/>
              <a:t>크게 감소</a:t>
            </a:r>
            <a:r>
              <a:rPr lang="ko-KR" altLang="en-US" sz="2200" dirty="0"/>
              <a:t>하는 것이 확인됨</a:t>
            </a:r>
            <a:endParaRPr lang="en-US" altLang="ko-KR" sz="2200" dirty="0"/>
          </a:p>
          <a:p>
            <a:r>
              <a:rPr lang="ko-KR" altLang="en-US" sz="2200" dirty="0"/>
              <a:t>만약 시설의 투자가 인적자원의 미래 투자와 비례한다면 예상보다 심각한 교육 품질의 저하가 발생할 수 있음</a:t>
            </a:r>
            <a:endParaRPr lang="en-US" altLang="ko-KR" sz="2200" dirty="0"/>
          </a:p>
        </p:txBody>
      </p:sp>
    </p:spTree>
    <p:extLst>
      <p:ext uri="{BB962C8B-B14F-4D97-AF65-F5344CB8AC3E}">
        <p14:creationId xmlns:p14="http://schemas.microsoft.com/office/powerpoint/2010/main" val="28086294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A78F5D1B-84AC-4C98-A1B1-6A13109E3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253" y="1180289"/>
            <a:ext cx="9317341" cy="2418944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800" b="1" dirty="0"/>
              <a:t>14</a:t>
            </a:r>
            <a:r>
              <a:rPr lang="ko-KR" altLang="en-US" sz="4800" b="1" dirty="0"/>
              <a:t>세 이하 인구 감소와 관련</a:t>
            </a:r>
            <a:br>
              <a:rPr lang="en-US" altLang="ko-KR" sz="4800" b="1" dirty="0"/>
            </a:br>
            <a:r>
              <a:rPr lang="ko-KR" altLang="en-US" sz="4800" b="1" dirty="0"/>
              <a:t>산업체 생산지수의 관계 분석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BFC7CE5-B806-4858-A16C-4E88EF54A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80777" y="4396341"/>
            <a:ext cx="8630446" cy="1012929"/>
          </a:xfrm>
        </p:spPr>
        <p:txBody>
          <a:bodyPr>
            <a:normAutofit/>
          </a:bodyPr>
          <a:lstStyle/>
          <a:p>
            <a:pPr algn="r"/>
            <a:r>
              <a:rPr lang="ko-KR" altLang="en-US" sz="4000" dirty="0"/>
              <a:t>발표자</a:t>
            </a:r>
            <a:r>
              <a:rPr lang="en-US" altLang="ko-KR" sz="4000" dirty="0"/>
              <a:t>: </a:t>
            </a:r>
            <a:r>
              <a:rPr lang="ko-KR" altLang="en-US" sz="4000" dirty="0" err="1"/>
              <a:t>권혁원</a:t>
            </a:r>
            <a:endParaRPr lang="en-US" altLang="ko-KR" sz="4000" dirty="0"/>
          </a:p>
          <a:p>
            <a:pPr algn="r"/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70069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0C0032A9-860E-4E00-9995-3470818A4CA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 rot="20652817">
            <a:off x="1667461" y="1963577"/>
            <a:ext cx="3613981" cy="3448050"/>
          </a:xfrm>
        </p:spPr>
      </p:pic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CC55D1DD-4F62-4126-B369-89E10D06BF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 rot="1594107">
            <a:off x="6638080" y="1816280"/>
            <a:ext cx="3503545" cy="4765126"/>
          </a:xfr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9DC001E-DD4A-4E84-97CE-9374CF4BF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966" y="269283"/>
            <a:ext cx="9055565" cy="120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784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454A7-41AA-47DB-8496-8BA02FD6C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495" y="173288"/>
            <a:ext cx="9603275" cy="1049235"/>
          </a:xfrm>
        </p:spPr>
        <p:txBody>
          <a:bodyPr/>
          <a:lstStyle/>
          <a:p>
            <a:r>
              <a:rPr lang="ko-KR" altLang="en-US" dirty="0"/>
              <a:t>테이블 명세서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9551D1F0-7968-4678-A3BF-2DFA8D79D00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96905" y="1222523"/>
          <a:ext cx="10515600" cy="284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데이터베이스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GHW_ability_toy</a:t>
                      </a:r>
                      <a:endParaRPr lang="en-US" altLang="ko-KR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설명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연도별 인형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장난감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오락기기 산업 생산능력 및 가동률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컬럼타입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산업별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CHAR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# </a:t>
                      </a:r>
                      <a:r>
                        <a:rPr lang="ko-KR" altLang="en-US" dirty="0"/>
                        <a:t>산업 종류 표시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SMALLINT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Primary, Foreign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NOT NULL,  </a:t>
                      </a:r>
                      <a:r>
                        <a:rPr lang="en-US" altLang="ko-KR" dirty="0" err="1"/>
                        <a:t>GHW_production_toy_year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참조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656863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생산능력지수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535646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가동률지수</a:t>
                      </a:r>
                      <a:r>
                        <a:rPr lang="en-US" altLang="ko-KR" sz="1800" dirty="0"/>
                        <a:t>(</a:t>
                      </a:r>
                      <a:r>
                        <a:rPr lang="ko-KR" altLang="en-US" sz="1800" dirty="0" err="1"/>
                        <a:t>원지수</a:t>
                      </a:r>
                      <a:r>
                        <a:rPr lang="en-US" altLang="ko-KR" sz="1800" dirty="0"/>
                        <a:t>)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54052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59198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454A7-41AA-47DB-8496-8BA02FD6C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495" y="173288"/>
            <a:ext cx="9603275" cy="1049235"/>
          </a:xfrm>
        </p:spPr>
        <p:txBody>
          <a:bodyPr/>
          <a:lstStyle/>
          <a:p>
            <a:r>
              <a:rPr lang="ko-KR" altLang="en-US" dirty="0"/>
              <a:t>테이블 명세서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9551D1F0-7968-4678-A3BF-2DFA8D79D00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96905" y="1222523"/>
          <a:ext cx="10515600" cy="385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데이터베이스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/>
                        <a:t>GHW_production_toy</a:t>
                      </a:r>
                      <a:endParaRPr lang="en-US" altLang="ko-KR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설명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연도별 인형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장난감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오락기기 생산지수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컬럼타입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시도별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CHAR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# </a:t>
                      </a:r>
                      <a:r>
                        <a:rPr lang="ko-KR" altLang="en-US" dirty="0"/>
                        <a:t>지역 표기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전국만 표시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산업별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CHAR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# </a:t>
                      </a:r>
                      <a:r>
                        <a:rPr lang="ko-KR" altLang="en-US" dirty="0"/>
                        <a:t>산업 종류 표시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36632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SMALLINT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NOT NULL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656863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생산지수</a:t>
                      </a:r>
                      <a:r>
                        <a:rPr lang="en-US" altLang="ko-KR" sz="1800" dirty="0"/>
                        <a:t>(</a:t>
                      </a:r>
                      <a:r>
                        <a:rPr lang="ko-KR" altLang="en-US" sz="1800" dirty="0" err="1"/>
                        <a:t>원지수</a:t>
                      </a:r>
                      <a:r>
                        <a:rPr lang="en-US" altLang="ko-KR" sz="1800" dirty="0"/>
                        <a:t>)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53564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생산자제품 출하지수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(</a:t>
                      </a:r>
                      <a:r>
                        <a:rPr lang="ko-KR" altLang="en-US" sz="1800" dirty="0" err="1"/>
                        <a:t>원지수</a:t>
                      </a:r>
                      <a:r>
                        <a:rPr lang="en-US" altLang="ko-KR" sz="1800" dirty="0"/>
                        <a:t>)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54052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생산자제품 재고지수</a:t>
                      </a:r>
                      <a:endParaRPr lang="en-US" altLang="ko-KR" sz="1800" dirty="0"/>
                    </a:p>
                    <a:p>
                      <a:pPr latinLnBrk="1"/>
                      <a:r>
                        <a:rPr lang="en-US" altLang="ko-KR" sz="1800" dirty="0"/>
                        <a:t>(</a:t>
                      </a:r>
                      <a:r>
                        <a:rPr lang="ko-KR" altLang="en-US" sz="1800" dirty="0" err="1"/>
                        <a:t>원지수</a:t>
                      </a:r>
                      <a:r>
                        <a:rPr lang="en-US" altLang="ko-KR" sz="1800" dirty="0"/>
                        <a:t>)</a:t>
                      </a:r>
                      <a:endParaRPr lang="ko-KR" alt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6223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4735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454A7-41AA-47DB-8496-8BA02FD6C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495" y="173288"/>
            <a:ext cx="9603275" cy="1049235"/>
          </a:xfrm>
        </p:spPr>
        <p:txBody>
          <a:bodyPr/>
          <a:lstStyle/>
          <a:p>
            <a:r>
              <a:rPr lang="ko-KR" altLang="en-US" dirty="0"/>
              <a:t>테이블 명세서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9551D1F0-7968-4678-A3BF-2DFA8D79D00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96905" y="1222523"/>
          <a:ext cx="10515600" cy="3667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4478722"/>
                    </a:ext>
                  </a:extLst>
                </a:gridCol>
                <a:gridCol w="1874157">
                  <a:extLst>
                    <a:ext uri="{9D8B030D-6E8A-4147-A177-3AD203B41FA5}">
                      <a16:colId xmlns:a16="http://schemas.microsoft.com/office/drawing/2014/main" val="316839584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199049602"/>
                    </a:ext>
                  </a:extLst>
                </a:gridCol>
                <a:gridCol w="4183743">
                  <a:extLst>
                    <a:ext uri="{9D8B030D-6E8A-4147-A177-3AD203B41FA5}">
                      <a16:colId xmlns:a16="http://schemas.microsoft.com/office/drawing/2014/main" val="2694193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데이터베이스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GHW_production_education</a:t>
                      </a:r>
                      <a:endParaRPr lang="en-US" altLang="ko-KR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4646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테이블 설명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연도에 따른 교육기관 유형별 생산지수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91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컬럼이름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컬럼타입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32045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항목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TEXT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# </a:t>
                      </a:r>
                      <a:r>
                        <a:rPr lang="ko-KR" altLang="en-US" dirty="0"/>
                        <a:t>지표종류 표시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경상지수만 표기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002778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SMALLINT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NOT NULL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656863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유아 교육기관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8535646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초등학교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525570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일반 중등 교육기관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8003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고등 교육기관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54052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학원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DOUBLE</a:t>
                      </a:r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003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3239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B7F6898-36E3-47D4-A5F7-CF5688D31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201" y="418098"/>
            <a:ext cx="7659292" cy="246222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575DCF3-0F3E-4C90-8871-15F73B6BA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8201" y="3131822"/>
            <a:ext cx="7669245" cy="245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4848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7D8F930-1EEC-46BA-8A4A-C7D099208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56" y="530241"/>
            <a:ext cx="11443288" cy="473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9223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454A7-41AA-47DB-8496-8BA02FD6C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분석 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BE285D-5AF2-4EB9-8FB5-906FCEDC6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527159" cy="3450613"/>
          </a:xfrm>
        </p:spPr>
        <p:txBody>
          <a:bodyPr/>
          <a:lstStyle/>
          <a:p>
            <a:r>
              <a:rPr lang="ko-KR" altLang="en-US" dirty="0"/>
              <a:t>인형</a:t>
            </a:r>
            <a:r>
              <a:rPr lang="en-US" altLang="ko-KR" dirty="0"/>
              <a:t>, </a:t>
            </a:r>
            <a:r>
              <a:rPr lang="ko-KR" altLang="en-US" dirty="0"/>
              <a:t>장난감 등 영유아 및 아동을 주 고객층으로 하는 산업의 생산지수 감소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학생수 감소와 별개로 교육기관의 생산지수는 상승</a:t>
            </a:r>
            <a:r>
              <a:rPr lang="en-US" altLang="ko-KR" dirty="0"/>
              <a:t>, </a:t>
            </a:r>
            <a:r>
              <a:rPr lang="ko-KR" altLang="en-US" dirty="0"/>
              <a:t>높은 교육열 </a:t>
            </a:r>
            <a:r>
              <a:rPr lang="en-US" altLang="ko-KR" dirty="0"/>
              <a:t>/ </a:t>
            </a:r>
            <a:r>
              <a:rPr lang="ko-KR" altLang="en-US" dirty="0"/>
              <a:t>교육수준 자체와 이에 대한 투자는 상승하고 있음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>
                <a:sym typeface="Wingdings" panose="05000000000000000000" pitchFamily="2" charset="2"/>
              </a:rPr>
              <a:t>교육의 질은 개선되고 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365900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454A7-41AA-47DB-8496-8BA02FD6C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총체적 결론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63D96FD-0D90-457A-A307-0D91C01EA4D2}"/>
              </a:ext>
            </a:extLst>
          </p:cNvPr>
          <p:cNvSpPr/>
          <p:nvPr/>
        </p:nvSpPr>
        <p:spPr>
          <a:xfrm>
            <a:off x="1663148" y="2279374"/>
            <a:ext cx="8832574" cy="96740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긍정적 영향과 부정적 영향 모두 분명히 존재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2D73015-5810-4064-9A3A-94BFBAFF7ED9}"/>
              </a:ext>
            </a:extLst>
          </p:cNvPr>
          <p:cNvSpPr/>
          <p:nvPr/>
        </p:nvSpPr>
        <p:spPr>
          <a:xfrm>
            <a:off x="1663148" y="3379304"/>
            <a:ext cx="8832574" cy="967409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그렇다면 이대로 둬도 되는가</a:t>
            </a:r>
            <a:r>
              <a:rPr lang="en-US" altLang="ko-KR" dirty="0"/>
              <a:t>? </a:t>
            </a:r>
            <a:r>
              <a:rPr lang="ko-KR" altLang="en-US" dirty="0"/>
              <a:t>그건 아니지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5194CF9-DAE6-46ED-8E40-4657C234CE28}"/>
              </a:ext>
            </a:extLst>
          </p:cNvPr>
          <p:cNvSpPr/>
          <p:nvPr/>
        </p:nvSpPr>
        <p:spPr>
          <a:xfrm>
            <a:off x="1663148" y="4479234"/>
            <a:ext cx="8832574" cy="967409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긍정적인 부분은 발전</a:t>
            </a:r>
            <a:r>
              <a:rPr lang="en-US" altLang="ko-KR" dirty="0"/>
              <a:t>, </a:t>
            </a:r>
            <a:r>
              <a:rPr lang="ko-KR" altLang="en-US" dirty="0"/>
              <a:t>부정적인 부분은 해결 방안 모색 필요</a:t>
            </a:r>
          </a:p>
        </p:txBody>
      </p:sp>
    </p:spTree>
    <p:extLst>
      <p:ext uri="{BB962C8B-B14F-4D97-AF65-F5344CB8AC3E}">
        <p14:creationId xmlns:p14="http://schemas.microsoft.com/office/powerpoint/2010/main" val="2540099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0454A7-41AA-47DB-8496-8BA02FD6C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자료 출처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BE285D-5AF2-4EB9-8FB5-906FCEDC6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400" dirty="0"/>
              <a:t>통계청</a:t>
            </a:r>
            <a:r>
              <a:rPr lang="en-US" altLang="ko-KR" sz="1400" dirty="0"/>
              <a:t>,</a:t>
            </a:r>
            <a:r>
              <a:rPr lang="ko-KR" altLang="en-US" sz="1400" dirty="0"/>
              <a:t>「서비스업동향조사」</a:t>
            </a:r>
            <a:r>
              <a:rPr lang="en-US" altLang="ko-KR" sz="1400" dirty="0"/>
              <a:t>, 2023.12, 2024.02.06, </a:t>
            </a:r>
            <a:r>
              <a:rPr lang="ko-KR" altLang="en-US" sz="1400" dirty="0"/>
              <a:t>산업별 서비스업생산지수</a:t>
            </a:r>
            <a:r>
              <a:rPr lang="en-US" altLang="ko-KR" sz="1400" dirty="0"/>
              <a:t>(2020=100.0) </a:t>
            </a:r>
            <a:r>
              <a:rPr lang="en-US" altLang="ko-KR" sz="1400" dirty="0">
                <a:hlinkClick r:id="rId2"/>
              </a:rPr>
              <a:t>https://kosis.kr/statHtml/statHtml.do?orgId=101&amp;tblId=DT_1KC2020&amp;conn_path=I2</a:t>
            </a:r>
            <a:endParaRPr lang="en-US" altLang="ko-KR" sz="1400" dirty="0"/>
          </a:p>
          <a:p>
            <a:r>
              <a:rPr lang="ko-KR" altLang="en-US" sz="1400" dirty="0"/>
              <a:t>통계청</a:t>
            </a:r>
            <a:r>
              <a:rPr lang="en-US" altLang="ko-KR" sz="1400" dirty="0"/>
              <a:t>,</a:t>
            </a:r>
            <a:r>
              <a:rPr lang="ko-KR" altLang="en-US" sz="1400" dirty="0"/>
              <a:t>「광업제조업동향조사」</a:t>
            </a:r>
            <a:r>
              <a:rPr lang="en-US" altLang="ko-KR" sz="1400" dirty="0"/>
              <a:t>, 2023.12, 2024.02.06, </a:t>
            </a:r>
            <a:r>
              <a:rPr lang="ko-KR" altLang="en-US" sz="1400" dirty="0"/>
              <a:t>시도</a:t>
            </a:r>
            <a:r>
              <a:rPr lang="en-US" altLang="ko-KR" sz="1400" dirty="0"/>
              <a:t>/</a:t>
            </a:r>
            <a:r>
              <a:rPr lang="ko-KR" altLang="en-US" sz="1400" dirty="0"/>
              <a:t>산업별 광공업생산지수</a:t>
            </a:r>
            <a:r>
              <a:rPr lang="en-US" altLang="ko-KR" sz="1400" dirty="0"/>
              <a:t>(2020=100) </a:t>
            </a:r>
            <a:r>
              <a:rPr lang="en-US" altLang="ko-KR" sz="1400" dirty="0">
                <a:hlinkClick r:id="rId3"/>
              </a:rPr>
              <a:t>https://kosis.kr/statHtml/statHtml.do?orgId=101&amp;tblId=DT_1F02001&amp;conn_path=I2</a:t>
            </a:r>
            <a:endParaRPr lang="en-US" altLang="ko-KR" sz="1400" dirty="0"/>
          </a:p>
          <a:p>
            <a:r>
              <a:rPr lang="ko-KR" altLang="en-US" sz="1400" dirty="0"/>
              <a:t>통계청</a:t>
            </a:r>
            <a:r>
              <a:rPr lang="en-US" altLang="ko-KR" sz="1400" dirty="0"/>
              <a:t>,</a:t>
            </a:r>
            <a:r>
              <a:rPr lang="ko-KR" altLang="en-US" sz="1400" dirty="0"/>
              <a:t>「광업제조업동향조사」</a:t>
            </a:r>
            <a:r>
              <a:rPr lang="en-US" altLang="ko-KR" sz="1400" dirty="0"/>
              <a:t>, 2023.12, 2024.02.06, </a:t>
            </a:r>
            <a:r>
              <a:rPr lang="ko-KR" altLang="en-US" sz="1400" dirty="0"/>
              <a:t>제조업 생산능력 및 가동률지수</a:t>
            </a:r>
            <a:r>
              <a:rPr lang="en-US" altLang="ko-KR" sz="1400" dirty="0"/>
              <a:t>(2020=100) https://kosis.kr/statHtml/statHtml.do?orgId=101&amp;tblId=DT_1F32001&amp;conn_path=I2</a:t>
            </a:r>
          </a:p>
        </p:txBody>
      </p:sp>
    </p:spTree>
    <p:extLst>
      <p:ext uri="{BB962C8B-B14F-4D97-AF65-F5344CB8AC3E}">
        <p14:creationId xmlns:p14="http://schemas.microsoft.com/office/powerpoint/2010/main" val="1320851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DD9E62-67E1-489F-84A3-F0CCAD19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출처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C46F40-ED7C-41B1-9372-D6B715175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KOSIS</a:t>
            </a:r>
          </a:p>
          <a:p>
            <a:r>
              <a:rPr lang="ko-KR" altLang="en-US" dirty="0">
                <a:hlinkClick r:id="rId2"/>
              </a:rPr>
              <a:t>총인구 </a:t>
            </a:r>
            <a:r>
              <a:rPr lang="en-US" altLang="ko-KR" dirty="0">
                <a:hlinkClick r:id="rId2"/>
              </a:rPr>
              <a:t>(</a:t>
            </a:r>
            <a:r>
              <a:rPr lang="ko-KR" altLang="en-US" dirty="0">
                <a:hlinkClick r:id="rId2"/>
              </a:rPr>
              <a:t>추계 기준</a:t>
            </a:r>
            <a:r>
              <a:rPr lang="en-US" altLang="ko-KR" dirty="0">
                <a:hlinkClick r:id="rId2"/>
              </a:rPr>
              <a:t>) &lt; </a:t>
            </a:r>
            <a:r>
              <a:rPr lang="ko-KR" altLang="en-US" dirty="0">
                <a:hlinkClick r:id="rId2"/>
              </a:rPr>
              <a:t>인구상황판 </a:t>
            </a:r>
            <a:r>
              <a:rPr lang="en-US" altLang="ko-KR" dirty="0">
                <a:hlinkClick r:id="rId2"/>
              </a:rPr>
              <a:t>| </a:t>
            </a:r>
            <a:r>
              <a:rPr lang="ko-KR" altLang="en-US" dirty="0">
                <a:hlinkClick r:id="rId2"/>
              </a:rPr>
              <a:t>인구로 보는 대한민국 </a:t>
            </a:r>
            <a:r>
              <a:rPr lang="en-US" altLang="ko-KR" dirty="0">
                <a:hlinkClick r:id="rId2"/>
              </a:rPr>
              <a:t>(kosis.kr)</a:t>
            </a:r>
            <a:endParaRPr lang="en-US" altLang="ko-KR" dirty="0"/>
          </a:p>
          <a:p>
            <a:r>
              <a:rPr lang="ko-KR" altLang="en-US" dirty="0" err="1">
                <a:hlinkClick r:id="rId2"/>
              </a:rPr>
              <a:t>출생아수</a:t>
            </a:r>
            <a:r>
              <a:rPr lang="ko-KR" altLang="en-US" dirty="0">
                <a:hlinkClick r:id="rId2"/>
              </a:rPr>
              <a:t> </a:t>
            </a:r>
            <a:r>
              <a:rPr lang="en-US" altLang="ko-KR" dirty="0">
                <a:hlinkClick r:id="rId2"/>
              </a:rPr>
              <a:t>&lt; </a:t>
            </a:r>
            <a:r>
              <a:rPr lang="ko-KR" altLang="en-US" dirty="0">
                <a:hlinkClick r:id="rId2"/>
              </a:rPr>
              <a:t>인구상황판 </a:t>
            </a:r>
            <a:r>
              <a:rPr lang="en-US" altLang="ko-KR" dirty="0">
                <a:hlinkClick r:id="rId2"/>
              </a:rPr>
              <a:t>| </a:t>
            </a:r>
            <a:r>
              <a:rPr lang="ko-KR" altLang="en-US" dirty="0">
                <a:hlinkClick r:id="rId2"/>
              </a:rPr>
              <a:t>인구로 보는 대한민국 </a:t>
            </a:r>
            <a:r>
              <a:rPr lang="en-US" altLang="ko-KR" dirty="0">
                <a:hlinkClick r:id="rId2"/>
              </a:rPr>
              <a:t>(kosis.kr)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2304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A5610F8-4C9C-4B1A-AF1E-2FEB8C8F2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테이블 명세서</a:t>
            </a:r>
            <a:r>
              <a:rPr lang="en-US" altLang="ko-KR" dirty="0"/>
              <a:t>(</a:t>
            </a:r>
            <a:r>
              <a:rPr lang="ko-KR" altLang="en-US" dirty="0"/>
              <a:t>테이블 정의서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FCB2CE16-2471-48EF-BEA6-45CBA29E997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50975" y="2016125"/>
          <a:ext cx="9604372" cy="3876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1093">
                  <a:extLst>
                    <a:ext uri="{9D8B030D-6E8A-4147-A177-3AD203B41FA5}">
                      <a16:colId xmlns:a16="http://schemas.microsoft.com/office/drawing/2014/main" val="282390329"/>
                    </a:ext>
                  </a:extLst>
                </a:gridCol>
                <a:gridCol w="2401093">
                  <a:extLst>
                    <a:ext uri="{9D8B030D-6E8A-4147-A177-3AD203B41FA5}">
                      <a16:colId xmlns:a16="http://schemas.microsoft.com/office/drawing/2014/main" val="184796795"/>
                    </a:ext>
                  </a:extLst>
                </a:gridCol>
                <a:gridCol w="2401093">
                  <a:extLst>
                    <a:ext uri="{9D8B030D-6E8A-4147-A177-3AD203B41FA5}">
                      <a16:colId xmlns:a16="http://schemas.microsoft.com/office/drawing/2014/main" val="2960866788"/>
                    </a:ext>
                  </a:extLst>
                </a:gridCol>
                <a:gridCol w="2401093">
                  <a:extLst>
                    <a:ext uri="{9D8B030D-6E8A-4147-A177-3AD203B41FA5}">
                      <a16:colId xmlns:a16="http://schemas.microsoft.com/office/drawing/2014/main" val="18840589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데이터베이스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KGL_</a:t>
                      </a:r>
                      <a:r>
                        <a:rPr lang="ko-KR" altLang="en-US" dirty="0"/>
                        <a:t>총인구합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687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테이블 설명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총인구 및 특정 연령 구간 인구 표시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443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컬럼 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012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SAMLLINT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년도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38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Total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총인구합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029114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Age0~14</a:t>
                      </a:r>
                    </a:p>
                    <a:p>
                      <a:pPr latinLnBrk="1"/>
                      <a:r>
                        <a:rPr lang="en-US" altLang="ko-KR" dirty="0"/>
                        <a:t>Age15~64</a:t>
                      </a:r>
                    </a:p>
                    <a:p>
                      <a:pPr latinLnBrk="1"/>
                      <a:r>
                        <a:rPr lang="en-US" altLang="ko-KR" dirty="0"/>
                        <a:t>Age65~</a:t>
                      </a:r>
                      <a:endParaRPr lang="ko-KR" altLang="en-US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0~14</a:t>
                      </a:r>
                      <a:r>
                        <a:rPr lang="ko-KR" altLang="en-US" dirty="0"/>
                        <a:t>세 인구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89317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Age15~64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15~64</a:t>
                      </a:r>
                      <a:r>
                        <a:rPr lang="ko-KR" altLang="en-US" dirty="0"/>
                        <a:t>세 인구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68145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Age65~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65~</a:t>
                      </a:r>
                      <a:r>
                        <a:rPr lang="ko-KR" altLang="en-US" dirty="0" err="1"/>
                        <a:t>세이상</a:t>
                      </a:r>
                      <a:r>
                        <a:rPr lang="ko-KR" altLang="en-US" dirty="0"/>
                        <a:t> 인구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7963296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Age0~14(%)</a:t>
                      </a:r>
                      <a:endParaRPr lang="ko-KR" altLang="en-US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Age15~64(%)</a:t>
                      </a:r>
                      <a:endParaRPr lang="ko-KR" altLang="en-US" dirty="0"/>
                    </a:p>
                    <a:p>
                      <a:pPr latinLnBrk="1"/>
                      <a:r>
                        <a:rPr lang="en-US" altLang="ko-KR" dirty="0"/>
                        <a:t>Age 65~(%)</a:t>
                      </a:r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0~14</a:t>
                      </a:r>
                      <a:r>
                        <a:rPr lang="ko-KR" altLang="en-US" dirty="0"/>
                        <a:t>세 인구 비율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15~64</a:t>
                      </a:r>
                      <a:r>
                        <a:rPr lang="ko-KR" altLang="en-US" dirty="0"/>
                        <a:t>세 인구 비율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65</a:t>
                      </a:r>
                      <a:r>
                        <a:rPr lang="ko-KR" altLang="en-US" dirty="0" err="1"/>
                        <a:t>세이상</a:t>
                      </a:r>
                      <a:r>
                        <a:rPr lang="ko-KR" altLang="en-US" dirty="0"/>
                        <a:t> 인구 비율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31228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Age15~64</a:t>
                      </a:r>
                      <a:endParaRPr lang="ko-KR" altLang="en-US" dirty="0"/>
                    </a:p>
                    <a:p>
                      <a:pPr latinLnBrk="1"/>
                      <a:r>
                        <a:rPr lang="en-US" altLang="ko-KR" dirty="0"/>
                        <a:t>Age 65~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578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1397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CE97E-4E29-4F24-9BE7-B1C7D7120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테이블 명세서</a:t>
            </a:r>
            <a:r>
              <a:rPr lang="en-US" altLang="ko-KR" dirty="0"/>
              <a:t>(</a:t>
            </a:r>
            <a:r>
              <a:rPr lang="ko-KR" altLang="en-US" dirty="0"/>
              <a:t>테이블 정의서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03291C1-85A8-4024-9878-C94CB2EB5A3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50975" y="2016125"/>
          <a:ext cx="96043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1093">
                  <a:extLst>
                    <a:ext uri="{9D8B030D-6E8A-4147-A177-3AD203B41FA5}">
                      <a16:colId xmlns:a16="http://schemas.microsoft.com/office/drawing/2014/main" val="1456745132"/>
                    </a:ext>
                  </a:extLst>
                </a:gridCol>
                <a:gridCol w="2401093">
                  <a:extLst>
                    <a:ext uri="{9D8B030D-6E8A-4147-A177-3AD203B41FA5}">
                      <a16:colId xmlns:a16="http://schemas.microsoft.com/office/drawing/2014/main" val="3197804563"/>
                    </a:ext>
                  </a:extLst>
                </a:gridCol>
                <a:gridCol w="2401093">
                  <a:extLst>
                    <a:ext uri="{9D8B030D-6E8A-4147-A177-3AD203B41FA5}">
                      <a16:colId xmlns:a16="http://schemas.microsoft.com/office/drawing/2014/main" val="2578370507"/>
                    </a:ext>
                  </a:extLst>
                </a:gridCol>
                <a:gridCol w="2401093">
                  <a:extLst>
                    <a:ext uri="{9D8B030D-6E8A-4147-A177-3AD203B41FA5}">
                      <a16:colId xmlns:a16="http://schemas.microsoft.com/office/drawing/2014/main" val="1793971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데이터베이스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projectDB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테이블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KGL_</a:t>
                      </a:r>
                      <a:r>
                        <a:rPr lang="ko-KR" altLang="en-US" dirty="0"/>
                        <a:t>출산율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42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테이블 설명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태어난 아기 수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470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컬럼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컬럼 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description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786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SMALLINT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Primary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년도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2546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Baby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아기 태어난 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763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Dead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사망자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417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birthrate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출산율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43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0931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8742638-0145-4232-9741-EC6D5AAAC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10</a:t>
            </a:r>
            <a:r>
              <a:rPr lang="ko-KR" altLang="en-US" dirty="0"/>
              <a:t>년간 우리나라 총인구 변화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3D1D4A44-5C61-4BB9-9FCE-F93ECDC768A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47800" y="2058988"/>
            <a:ext cx="4645025" cy="3352799"/>
          </a:xfrm>
        </p:spPr>
      </p:pic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30E6693-88A9-4134-B5A2-213B54E6C19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/>
              <a:t>2020</a:t>
            </a:r>
            <a:r>
              <a:rPr lang="ko-KR" altLang="en-US" dirty="0"/>
              <a:t>년까지 증가세를 보이다가 그 이후로 하락세 혹은 유지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총인구로만 보면 하락세가 크게 드러나지 않음</a:t>
            </a:r>
          </a:p>
        </p:txBody>
      </p:sp>
    </p:spTree>
    <p:extLst>
      <p:ext uri="{BB962C8B-B14F-4D97-AF65-F5344CB8AC3E}">
        <p14:creationId xmlns:p14="http://schemas.microsoft.com/office/powerpoint/2010/main" val="2178499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6570932-4E52-4E8F-8582-5362D73F3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10</a:t>
            </a:r>
            <a:r>
              <a:rPr lang="ko-KR" altLang="en-US" dirty="0"/>
              <a:t>년간 우리나라 총인구 변화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BBF63744-35C2-4290-8B39-CBE6927D8FB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93720" y="2217660"/>
            <a:ext cx="4553184" cy="3035456"/>
          </a:xfrm>
        </p:spPr>
      </p:pic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9A766C5-C508-48EF-89A5-43C86824DB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/>
              <a:t>0-14</a:t>
            </a:r>
            <a:r>
              <a:rPr lang="ko-KR" altLang="en-US" dirty="0"/>
              <a:t>세</a:t>
            </a:r>
            <a:r>
              <a:rPr lang="en-US" altLang="ko-KR" dirty="0"/>
              <a:t>:  </a:t>
            </a:r>
            <a:r>
              <a:rPr lang="ko-KR" altLang="en-US" dirty="0"/>
              <a:t>약 </a:t>
            </a:r>
            <a:r>
              <a:rPr lang="en-US" altLang="ko-KR" dirty="0"/>
              <a:t>150</a:t>
            </a:r>
            <a:r>
              <a:rPr lang="ko-KR" altLang="en-US" dirty="0"/>
              <a:t>만명 줄어듦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15-64</a:t>
            </a:r>
            <a:r>
              <a:rPr lang="ko-KR" altLang="en-US" dirty="0"/>
              <a:t>세</a:t>
            </a:r>
            <a:r>
              <a:rPr lang="en-US" altLang="ko-KR" dirty="0"/>
              <a:t>: </a:t>
            </a:r>
            <a:r>
              <a:rPr lang="ko-KR" altLang="en-US" dirty="0"/>
              <a:t>약 </a:t>
            </a:r>
            <a:r>
              <a:rPr lang="en-US" altLang="ko-KR" dirty="0"/>
              <a:t>50</a:t>
            </a:r>
            <a:r>
              <a:rPr lang="ko-KR" altLang="en-US" dirty="0"/>
              <a:t>만명 줄어듦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65</a:t>
            </a:r>
            <a:r>
              <a:rPr lang="ko-KR" altLang="en-US" dirty="0"/>
              <a:t>세 이상</a:t>
            </a:r>
            <a:r>
              <a:rPr lang="en-US" altLang="ko-KR" dirty="0"/>
              <a:t>:  </a:t>
            </a:r>
            <a:r>
              <a:rPr lang="ko-KR" altLang="en-US" dirty="0"/>
              <a:t>약 </a:t>
            </a:r>
            <a:r>
              <a:rPr lang="en-US" altLang="ko-KR" dirty="0"/>
              <a:t>300</a:t>
            </a:r>
            <a:r>
              <a:rPr lang="ko-KR" altLang="en-US" dirty="0"/>
              <a:t>만명 늘어남</a:t>
            </a:r>
          </a:p>
        </p:txBody>
      </p:sp>
    </p:spTree>
    <p:extLst>
      <p:ext uri="{BB962C8B-B14F-4D97-AF65-F5344CB8AC3E}">
        <p14:creationId xmlns:p14="http://schemas.microsoft.com/office/powerpoint/2010/main" val="4033824845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{4ECEA30D-E498-4318-8210-46C8D652E872}tf10001114</Template>
  <TotalTime>251</TotalTime>
  <Words>1512</Words>
  <Application>Microsoft Office PowerPoint</Application>
  <PresentationFormat>와이드스크린</PresentationFormat>
  <Paragraphs>421</Paragraphs>
  <Slides>47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0" baseType="lpstr">
      <vt:lpstr>Arial</vt:lpstr>
      <vt:lpstr>Gill Sans MT</vt:lpstr>
      <vt:lpstr>갤러리</vt:lpstr>
      <vt:lpstr>한국의 인구감소의 현황 그에 따른 분야별 영향</vt:lpstr>
      <vt:lpstr>목차</vt:lpstr>
      <vt:lpstr>한국의 인구감소 현황</vt:lpstr>
      <vt:lpstr>PowerPoint 프레젠테이션</vt:lpstr>
      <vt:lpstr>출처</vt:lpstr>
      <vt:lpstr>테이블 명세서(테이블 정의서)</vt:lpstr>
      <vt:lpstr>테이블 명세서(테이블 정의서)</vt:lpstr>
      <vt:lpstr>10년간 우리나라 총인구 변화</vt:lpstr>
      <vt:lpstr>10년간 우리나라 총인구 변화</vt:lpstr>
      <vt:lpstr>10년간 우리나라 총인구 변화</vt:lpstr>
      <vt:lpstr>출생아 수 변화</vt:lpstr>
      <vt:lpstr>요약</vt:lpstr>
      <vt:lpstr>영유아 수 감소와 영유아의 의료 분야와의 관계</vt:lpstr>
      <vt:lpstr>PowerPoint 프레젠테이션</vt:lpstr>
      <vt:lpstr>테이블 명세서</vt:lpstr>
      <vt:lpstr>테이블 명세서</vt:lpstr>
      <vt:lpstr>한국의 영아사망률</vt:lpstr>
      <vt:lpstr>한국의 출생 전후 사망률</vt:lpstr>
      <vt:lpstr>한국의 저체중아</vt:lpstr>
      <vt:lpstr>PowerPoint 프레젠테이션</vt:lpstr>
      <vt:lpstr>사회에 미치는 영향</vt:lpstr>
      <vt:lpstr>공인 교육기관과  해당 참여 인원을 기반으로 한 인구 분석 및 추론</vt:lpstr>
      <vt:lpstr>PowerPoint 프레젠테이션</vt:lpstr>
      <vt:lpstr>PowerPoint 프레젠테이션</vt:lpstr>
      <vt:lpstr>테이블 명세서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추론해보기</vt:lpstr>
      <vt:lpstr>14세 이하 인구 감소와 관련 산업체 생산지수의 관계 분석</vt:lpstr>
      <vt:lpstr>테이블 명세서</vt:lpstr>
      <vt:lpstr>테이블 명세서</vt:lpstr>
      <vt:lpstr>테이블 명세서</vt:lpstr>
      <vt:lpstr>PowerPoint 프레젠테이션</vt:lpstr>
      <vt:lpstr>PowerPoint 프레젠테이션</vt:lpstr>
      <vt:lpstr>분석 결과</vt:lpstr>
      <vt:lpstr>총체적 결론</vt:lpstr>
      <vt:lpstr>자료 출처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KDP-30</dc:creator>
  <cp:lastModifiedBy>kdp</cp:lastModifiedBy>
  <cp:revision>33</cp:revision>
  <dcterms:created xsi:type="dcterms:W3CDTF">2024-02-06T01:39:25Z</dcterms:created>
  <dcterms:modified xsi:type="dcterms:W3CDTF">2024-02-06T07:07:36Z</dcterms:modified>
</cp:coreProperties>
</file>

<file path=docProps/thumbnail.jpeg>
</file>